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90" r:id="rId2"/>
    <p:sldId id="259" r:id="rId3"/>
    <p:sldId id="326" r:id="rId4"/>
    <p:sldId id="296" r:id="rId5"/>
    <p:sldId id="323" r:id="rId6"/>
    <p:sldId id="330" r:id="rId7"/>
    <p:sldId id="317" r:id="rId8"/>
    <p:sldId id="324" r:id="rId9"/>
    <p:sldId id="320" r:id="rId10"/>
    <p:sldId id="302" r:id="rId11"/>
    <p:sldId id="314" r:id="rId12"/>
    <p:sldId id="304" r:id="rId13"/>
    <p:sldId id="305" r:id="rId14"/>
    <p:sldId id="306" r:id="rId15"/>
    <p:sldId id="307" r:id="rId16"/>
    <p:sldId id="308" r:id="rId17"/>
    <p:sldId id="309" r:id="rId18"/>
    <p:sldId id="325" r:id="rId19"/>
    <p:sldId id="321" r:id="rId20"/>
    <p:sldId id="322" r:id="rId21"/>
    <p:sldId id="327" r:id="rId22"/>
    <p:sldId id="328" r:id="rId23"/>
    <p:sldId id="32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AE05BE-3708-5940-BE29-734AFB944FF8}" type="datetimeFigureOut">
              <a:rPr lang="en-US"/>
              <a:pPr>
                <a:defRPr/>
              </a:pPr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F69C6-9D81-9548-8F80-DEEDEA26E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CF69C6-9D81-9548-8F80-DEEDEA26EAD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8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47D5-F7A9-354F-8435-79C37311C326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BDB5-D9FF-FC43-9A2B-92EA9F59A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003C-2641-2247-B65E-12E122986E9D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81A2-A49B-F64C-A559-5793C894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7F01-1511-344E-B499-10BFAA1ECC05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7C48-BCA9-FB47-8ADD-C90FCEA0C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EE83-4855-8B4B-91B9-48BEB7469D73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5EFD-B528-6641-AB6D-E22D20BE6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9E07-05B2-0440-993D-D8847AAA0AFB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409A-BAD9-9B47-8CD6-B7848C935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2497-9ED3-E644-B90E-87DE044FB5E6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080D-95BB-2745-A13C-D4111489B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B8F9-CA51-0145-B800-8F91530CFA0B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1318-1E6A-8441-A090-5AD8646F7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42AF-063C-DE46-AACA-B034838D78F0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79DD-5100-8C48-A16F-BDFF37164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CC4B-ABBB-7E44-B196-5FD86D97E12C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FE35-17F9-3941-9838-FB5B12F322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829D-00B4-F04B-96A6-3568A9A4B4B3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BC92-163A-2D43-A288-327D1D5B9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595C-B2E6-C34C-80C5-8BB02F70583F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50F9-4B13-834A-81C3-0C5B0CFDE3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D19A5F9-6F8E-1A40-8C2B-33F8F6D820AE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EB3CAC3-DF0C-CB49-A959-BABE7A45B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154167"/>
            <a:ext cx="9143999" cy="6546970"/>
            <a:chOff x="0" y="17463"/>
            <a:chExt cx="9143999" cy="6546970"/>
          </a:xfrm>
        </p:grpSpPr>
        <p:grpSp>
          <p:nvGrpSpPr>
            <p:cNvPr id="10" name="Group 9"/>
            <p:cNvGrpSpPr/>
            <p:nvPr/>
          </p:nvGrpSpPr>
          <p:grpSpPr>
            <a:xfrm>
              <a:off x="854349" y="1226449"/>
              <a:ext cx="7435302" cy="5337984"/>
              <a:chOff x="517525" y="1226449"/>
              <a:chExt cx="7435302" cy="5337984"/>
            </a:xfrm>
          </p:grpSpPr>
          <p:pic>
            <p:nvPicPr>
              <p:cNvPr id="4" name="Picture 14" descr="images-1.jpe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7525" y="3921245"/>
                <a:ext cx="3814763" cy="264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8" descr="images.jpe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82627" y="1226449"/>
                <a:ext cx="2870200" cy="283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9" descr="Unknown-1.jpe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87445" y="1431730"/>
                <a:ext cx="2857500" cy="285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3" descr="Unknown.jpe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87800" y="3932687"/>
                <a:ext cx="3289300" cy="246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0488" y="223419"/>
              <a:ext cx="5746750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lvl="1"/>
              <a:r>
                <a:rPr lang="en-US" sz="3600" b="1" dirty="0">
                  <a:latin typeface="Gill Sans" charset="0"/>
                  <a:cs typeface="Gill Sans" charset="0"/>
                </a:rPr>
                <a:t>Infectious Diseases</a:t>
              </a:r>
            </a:p>
            <a:p>
              <a:pPr marL="0" lvl="1"/>
              <a:r>
                <a:rPr lang="en-US" sz="3600" b="1" dirty="0">
                  <a:latin typeface="Gill Sans" charset="0"/>
                  <a:cs typeface="Gill Sans" charset="0"/>
                </a:rPr>
                <a:t>Lesson </a:t>
              </a:r>
              <a:r>
                <a:rPr lang="en-US" sz="3600" b="1" dirty="0" smtClean="0">
                  <a:latin typeface="Gill Sans" charset="0"/>
                  <a:cs typeface="Gill Sans" charset="0"/>
                </a:rPr>
                <a:t>4.4</a:t>
              </a:r>
              <a:endParaRPr lang="en-US" sz="3600" b="1" dirty="0">
                <a:latin typeface="Gill Sans" charset="0"/>
                <a:cs typeface="Gill Sans" charset="0"/>
              </a:endParaRPr>
            </a:p>
            <a:p>
              <a:pPr marL="0" lvl="1" algn="ctr"/>
              <a:endParaRPr lang="en-US" sz="3600" b="1" dirty="0">
                <a:latin typeface="Gill Sans"/>
                <a:cs typeface="Gill Sans"/>
              </a:endParaRPr>
            </a:p>
            <a:p>
              <a:pPr marL="0" lvl="1" algn="ctr"/>
              <a:endParaRPr lang="en-US" sz="3600" b="1" dirty="0">
                <a:latin typeface="Gill Sans"/>
                <a:cs typeface="Gill Sans"/>
              </a:endParaRPr>
            </a:p>
            <a:p>
              <a:pPr algn="ctr"/>
              <a:endParaRPr lang="en-US" sz="3600" dirty="0">
                <a:latin typeface="Gill Sans"/>
                <a:cs typeface="Gill San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17463"/>
              <a:ext cx="9143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01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10592" y="59205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Before we can learn how viruses replicate we need to review molecular dogma!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83572" y="2860186"/>
            <a:ext cx="7183991" cy="1796982"/>
            <a:chOff x="1233748" y="2249315"/>
            <a:chExt cx="7183991" cy="1796982"/>
          </a:xfrm>
        </p:grpSpPr>
        <p:sp>
          <p:nvSpPr>
            <p:cNvPr id="4" name="TextBox 12"/>
            <p:cNvSpPr txBox="1">
              <a:spLocks noChangeArrowheads="1"/>
            </p:cNvSpPr>
            <p:nvPr/>
          </p:nvSpPr>
          <p:spPr bwMode="auto">
            <a:xfrm>
              <a:off x="2278107" y="2475078"/>
              <a:ext cx="941081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DNA</a:t>
              </a:r>
            </a:p>
          </p:txBody>
        </p:sp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4473325" y="2475078"/>
              <a:ext cx="1000514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RNA</a:t>
              </a: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6830113" y="2475078"/>
              <a:ext cx="1587626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Protein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503975" y="2551634"/>
              <a:ext cx="634151" cy="308552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979045" y="2550075"/>
              <a:ext cx="634151" cy="31167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Curved Right Arrow 8"/>
            <p:cNvSpPr/>
            <p:nvPr/>
          </p:nvSpPr>
          <p:spPr>
            <a:xfrm>
              <a:off x="1302564" y="2249315"/>
              <a:ext cx="746486" cy="913193"/>
            </a:xfrm>
            <a:prstGeom prst="curvedRightArrow">
              <a:avLst>
                <a:gd name="adj1" fmla="val 15745"/>
                <a:gd name="adj2" fmla="val 50000"/>
                <a:gd name="adj3" fmla="val 25000"/>
              </a:avLst>
            </a:prstGeom>
            <a:solidFill>
              <a:srgbClr val="80FF00"/>
            </a:solidFill>
            <a:ln>
              <a:solidFill>
                <a:srgbClr val="8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3100172" y="3646187"/>
              <a:ext cx="15753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Transcription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723185" y="3646187"/>
              <a:ext cx="13658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Translation</a:t>
              </a: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1233748" y="3646187"/>
              <a:ext cx="1376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00B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Replication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23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4" name="Arc 23"/>
          <p:cNvSpPr/>
          <p:nvPr/>
        </p:nvSpPr>
        <p:spPr>
          <a:xfrm>
            <a:off x="3905675" y="2553514"/>
            <a:ext cx="6165425" cy="7214632"/>
          </a:xfrm>
          <a:prstGeom prst="arc">
            <a:avLst>
              <a:gd name="adj1" fmla="val 14671460"/>
              <a:gd name="adj2" fmla="val 0"/>
            </a:avLst>
          </a:prstGeom>
          <a:ln>
            <a:solidFill>
              <a:srgbClr val="008000"/>
            </a:solidFill>
          </a:ln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04396" y="1477348"/>
            <a:ext cx="183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 membrane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797800" y="1846680"/>
            <a:ext cx="177800" cy="312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493000" y="2553514"/>
            <a:ext cx="2438400" cy="2499281"/>
            <a:chOff x="7493000" y="2553514"/>
            <a:chExt cx="2438400" cy="2499281"/>
          </a:xfrm>
        </p:grpSpPr>
        <p:sp>
          <p:nvSpPr>
            <p:cNvPr id="29" name="Chord 28"/>
            <p:cNvSpPr/>
            <p:nvPr/>
          </p:nvSpPr>
          <p:spPr>
            <a:xfrm>
              <a:off x="7493000" y="2553514"/>
              <a:ext cx="2438400" cy="2499281"/>
            </a:xfrm>
            <a:prstGeom prst="chord">
              <a:avLst/>
            </a:prstGeom>
            <a:solidFill>
              <a:srgbClr val="711DFB"/>
            </a:solidFill>
            <a:ln w="28575" cmpd="sng">
              <a:solidFill>
                <a:schemeClr val="tx1"/>
              </a:solidFill>
              <a:prstDash val="dash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2028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61364" y="2774094"/>
              <a:ext cx="108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Nucleus</a:t>
              </a:r>
              <a:endParaRPr lang="en-US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975600" y="6144263"/>
            <a:ext cx="119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Cytoplasm</a:t>
            </a:r>
            <a:endParaRPr lang="en-US" b="1" dirty="0"/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1929776" y="3770478"/>
            <a:ext cx="84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RNA</a:t>
            </a:r>
            <a:endParaRPr lang="en-US" sz="2800" b="1" dirty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91228" y="5226742"/>
            <a:ext cx="128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Protein</a:t>
            </a:r>
            <a:endParaRPr lang="en-US" sz="2800" b="1" dirty="0"/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1899627" y="1897390"/>
            <a:ext cx="2006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DNA</a:t>
            </a:r>
            <a:endParaRPr lang="en-US" sz="2800" b="1" dirty="0">
              <a:solidFill>
                <a:srgbClr val="00B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2079800" y="3096917"/>
            <a:ext cx="634151" cy="308552"/>
          </a:xfrm>
          <a:prstGeom prst="rightArrow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5400000">
            <a:off x="2078241" y="4858550"/>
            <a:ext cx="634151" cy="3116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Curved Right Arrow 42"/>
          <p:cNvSpPr/>
          <p:nvPr/>
        </p:nvSpPr>
        <p:spPr>
          <a:xfrm>
            <a:off x="912961" y="1860901"/>
            <a:ext cx="746486" cy="913193"/>
          </a:xfrm>
          <a:prstGeom prst="curvedRightArrow">
            <a:avLst>
              <a:gd name="adj1" fmla="val 15745"/>
              <a:gd name="adj2" fmla="val 50000"/>
              <a:gd name="adj3" fmla="val 25000"/>
            </a:avLst>
          </a:prstGeom>
          <a:solidFill>
            <a:srgbClr val="80FF00"/>
          </a:solidFill>
          <a:ln>
            <a:solidFill>
              <a:srgbClr val="8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in the eukaryotic cell do these processes take place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70696" y="2950160"/>
            <a:ext cx="2157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Transcription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0696" y="1860901"/>
            <a:ext cx="1860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Replication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07491" y="4621261"/>
            <a:ext cx="186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4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8 0.03265 L 0.6412 0.20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84" y="8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6 0.0044 L 0.62574 0.037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9 0.07208 L 0.48532 -0.023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8" y="-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975197" y="2113514"/>
            <a:ext cx="7193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3000" b="1" dirty="0">
              <a:latin typeface="+mn-lt"/>
            </a:endParaRPr>
          </a:p>
          <a:p>
            <a:pPr algn="ctr"/>
            <a:r>
              <a:rPr lang="en-US" sz="3000" b="1" dirty="0">
                <a:latin typeface="+mn-lt"/>
              </a:rPr>
              <a:t>They need to get their DNA into the nucleus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99169" y="3129177"/>
            <a:ext cx="2634345" cy="3250151"/>
            <a:chOff x="3254973" y="3456776"/>
            <a:chExt cx="2634054" cy="3249784"/>
          </a:xfrm>
        </p:grpSpPr>
        <p:pic>
          <p:nvPicPr>
            <p:cNvPr id="6" name="Picture 2" descr="Herpesviru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05202" y="3456776"/>
              <a:ext cx="2533596" cy="267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254973" y="6337228"/>
              <a:ext cx="2634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+mn-lt"/>
                </a:rPr>
                <a:t>Herpesvirus</a:t>
              </a:r>
              <a:r>
                <a:rPr lang="en-US" dirty="0">
                  <a:latin typeface="+mn-lt"/>
                </a:rPr>
                <a:t> is a DNA virus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1382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PROTEIN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251822" y="394528"/>
            <a:ext cx="889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DNA </a:t>
            </a:r>
            <a:r>
              <a:rPr lang="en-US" sz="3600" b="1" dirty="0">
                <a:latin typeface="Gill Sans"/>
                <a:cs typeface="Gill Sans"/>
              </a:rPr>
              <a:t>viruses follow molecular </a:t>
            </a:r>
            <a:r>
              <a:rPr lang="en-US" sz="3600" b="1" dirty="0" smtClean="0">
                <a:latin typeface="Gill Sans"/>
                <a:cs typeface="Gill Sans"/>
              </a:rPr>
              <a:t>dogma</a:t>
            </a:r>
            <a:endParaRPr lang="en-US" sz="3600" b="1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3514" y="4148719"/>
            <a:ext cx="16886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+mn-lt"/>
              </a:rPr>
              <a:t>Herpesvirus</a:t>
            </a:r>
            <a:r>
              <a:rPr lang="en-US" dirty="0" smtClean="0">
                <a:latin typeface="+mn-lt"/>
              </a:rPr>
              <a:t> in a </a:t>
            </a:r>
          </a:p>
          <a:p>
            <a:r>
              <a:rPr lang="en-US" dirty="0" smtClean="0">
                <a:latin typeface="+mn-lt"/>
              </a:rPr>
              <a:t>Host cell</a:t>
            </a:r>
            <a:endParaRPr lang="en-US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76088" y="4333754"/>
            <a:ext cx="520700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64394" y="4628337"/>
            <a:ext cx="532394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4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93663" y="258261"/>
            <a:ext cx="89281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DNA viruses need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host proteins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to replicate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336560" y="3101950"/>
            <a:ext cx="2634345" cy="3250151"/>
            <a:chOff x="3254973" y="3456776"/>
            <a:chExt cx="2634054" cy="3249784"/>
          </a:xfrm>
        </p:grpSpPr>
        <p:pic>
          <p:nvPicPr>
            <p:cNvPr id="6" name="Picture 2" descr="Herpesviru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05202" y="3456776"/>
              <a:ext cx="2533596" cy="267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254973" y="6337228"/>
              <a:ext cx="2634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+mn-lt"/>
                </a:rPr>
                <a:t>Herpesvirus</a:t>
              </a:r>
              <a:r>
                <a:rPr lang="en-US" dirty="0">
                  <a:latin typeface="+mn-lt"/>
                </a:rPr>
                <a:t> is a DNA virus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592827" y="173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PROTEIN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964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5275" y="1336998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PROTEIN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687844" y="5333556"/>
            <a:ext cx="5097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To </a:t>
            </a:r>
            <a:r>
              <a:rPr lang="en-US" sz="2800" b="1" dirty="0">
                <a:latin typeface="Calibri" charset="0"/>
              </a:rPr>
              <a:t>do this they</a:t>
            </a:r>
            <a:r>
              <a:rPr lang="en-US" sz="2800" b="1" dirty="0" smtClean="0">
                <a:latin typeface="Calibri" charset="0"/>
              </a:rPr>
              <a:t> bring </a:t>
            </a:r>
            <a:r>
              <a:rPr lang="en-US" sz="2800" b="1" dirty="0">
                <a:latin typeface="Calibri" charset="0"/>
              </a:rPr>
              <a:t>specialized </a:t>
            </a:r>
            <a:endParaRPr lang="en-US" sz="2800" b="1" dirty="0" smtClean="0">
              <a:latin typeface="Calibri" charset="0"/>
            </a:endParaRPr>
          </a:p>
          <a:p>
            <a:r>
              <a:rPr lang="en-US" sz="2800" b="1" dirty="0" smtClean="0">
                <a:latin typeface="Calibri" charset="0"/>
              </a:rPr>
              <a:t>enzymes with them.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RNA viruses"/>
          <p:cNvPicPr>
            <a:picLocks noChangeAspect="1" noChangeArrowheads="1"/>
          </p:cNvPicPr>
          <p:nvPr/>
        </p:nvPicPr>
        <p:blipFill rotWithShape="1">
          <a:blip r:embed="rId2"/>
          <a:srcRect l="48594" t="21176" r="-1321" b="28296"/>
          <a:stretch/>
        </p:blipFill>
        <p:spPr bwMode="auto">
          <a:xfrm>
            <a:off x="2687844" y="2479998"/>
            <a:ext cx="3675888" cy="13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Influenza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75" y="4883535"/>
            <a:ext cx="2070169" cy="143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9255" y="4422273"/>
            <a:ext cx="71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H1N1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274320"/>
            <a:ext cx="8362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Gill Sans"/>
                <a:cs typeface="Gill Sans"/>
              </a:rPr>
              <a:t>RNA viruses </a:t>
            </a:r>
            <a:r>
              <a:rPr lang="en-US" sz="3600" b="1" dirty="0" smtClean="0">
                <a:latin typeface="Gill Sans"/>
                <a:cs typeface="Gill Sans"/>
              </a:rPr>
              <a:t>defy </a:t>
            </a:r>
            <a:r>
              <a:rPr lang="en-US" sz="3600" b="1" dirty="0">
                <a:latin typeface="Gill Sans"/>
                <a:cs typeface="Gill Sans"/>
              </a:rPr>
              <a:t>molecular dogma by making </a:t>
            </a:r>
            <a:r>
              <a:rPr lang="en-US" sz="3600" b="1" u="sng" dirty="0">
                <a:solidFill>
                  <a:srgbClr val="0000FF"/>
                </a:solidFill>
                <a:latin typeface="Gill Sans"/>
                <a:cs typeface="Gill Sans"/>
              </a:rPr>
              <a:t>RNA</a:t>
            </a:r>
            <a:r>
              <a:rPr lang="en-US" sz="3600" b="1" dirty="0">
                <a:latin typeface="Gill Sans"/>
                <a:cs typeface="Gill Sans"/>
              </a:rPr>
              <a:t> from </a:t>
            </a:r>
            <a:r>
              <a:rPr lang="en-US" sz="3600" b="1" dirty="0" smtClean="0">
                <a:solidFill>
                  <a:srgbClr val="0000FF"/>
                </a:solidFill>
                <a:latin typeface="Gill Sans"/>
                <a:cs typeface="Gill Sans"/>
              </a:rPr>
              <a:t>RNA!</a:t>
            </a:r>
            <a:endParaRPr lang="en-US" sz="3600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0344" y="3702734"/>
            <a:ext cx="195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RNA-dependent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RNA polymerase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1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7762" y="1521928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PROTEIN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07762" y="3427459"/>
            <a:ext cx="5120478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 typeface="Calibri" charset="0"/>
              <a:buAutoNum type="arabicPeriod"/>
            </a:pPr>
            <a:r>
              <a:rPr lang="en-US" sz="2800" b="1" dirty="0" smtClean="0">
                <a:latin typeface="Calibri" charset="0"/>
              </a:rPr>
              <a:t>Retroviruses such as HIV are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Calibri" charset="0"/>
              </a:rPr>
              <a:t> RNA viruses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alibri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Calibri" charset="0"/>
              </a:rPr>
              <a:t>2. They make </a:t>
            </a:r>
            <a:r>
              <a:rPr lang="en-US" sz="2800" b="1" u="sng" dirty="0">
                <a:latin typeface="Calibri" charset="0"/>
              </a:rPr>
              <a:t>DNA</a:t>
            </a:r>
            <a:r>
              <a:rPr lang="en-US" sz="2800" b="1" dirty="0">
                <a:latin typeface="Calibri" charset="0"/>
              </a:rPr>
              <a:t> from </a:t>
            </a:r>
            <a:r>
              <a:rPr lang="en-US" sz="2800" b="1" dirty="0" smtClean="0">
                <a:latin typeface="Calibri" charset="0"/>
              </a:rPr>
              <a:t>RNA</a:t>
            </a:r>
          </a:p>
        </p:txBody>
      </p:sp>
      <p:pic>
        <p:nvPicPr>
          <p:cNvPr id="12" name="Picture 3" descr="H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6697" y="3427459"/>
            <a:ext cx="3068520" cy="25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74320"/>
            <a:ext cx="8362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Gill Sans"/>
                <a:cs typeface="Gill Sans"/>
              </a:rPr>
              <a:t>RNA viruses </a:t>
            </a:r>
            <a:r>
              <a:rPr lang="en-US" sz="3600" b="1" dirty="0" smtClean="0">
                <a:latin typeface="Gill Sans"/>
                <a:cs typeface="Gill Sans"/>
              </a:rPr>
              <a:t>defy </a:t>
            </a:r>
            <a:r>
              <a:rPr lang="en-US" sz="3600" b="1" dirty="0">
                <a:latin typeface="Gill Sans"/>
                <a:cs typeface="Gill Sans"/>
              </a:rPr>
              <a:t>molecular dogma by making </a:t>
            </a:r>
            <a:r>
              <a:rPr lang="en-US" sz="3600" b="1" u="sng" dirty="0" smtClean="0">
                <a:solidFill>
                  <a:srgbClr val="00B000"/>
                </a:solidFill>
                <a:latin typeface="Gill Sans"/>
                <a:cs typeface="Gill Sans"/>
              </a:rPr>
              <a:t>DNA</a:t>
            </a:r>
            <a:r>
              <a:rPr lang="en-US" sz="3600" b="1" dirty="0" smtClean="0">
                <a:latin typeface="Gill Sans"/>
                <a:cs typeface="Gill Sans"/>
              </a:rPr>
              <a:t> </a:t>
            </a:r>
            <a:r>
              <a:rPr lang="en-US" sz="3600" b="1" dirty="0">
                <a:latin typeface="Gill Sans"/>
                <a:cs typeface="Gill Sans"/>
              </a:rPr>
              <a:t>from </a:t>
            </a:r>
            <a:r>
              <a:rPr lang="en-US" sz="3600" b="1" dirty="0" smtClean="0">
                <a:solidFill>
                  <a:srgbClr val="0000FF"/>
                </a:solidFill>
                <a:latin typeface="Gill Sans"/>
                <a:cs typeface="Gill Sans"/>
              </a:rPr>
              <a:t>RNA!</a:t>
            </a:r>
            <a:endParaRPr lang="en-US" sz="3600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5596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48401" y="223520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 </a:t>
            </a:r>
            <a:r>
              <a:rPr lang="en-US" sz="3600" b="1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PROTEIN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1695" y="5270889"/>
            <a:ext cx="86263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latin typeface="+mn-lt"/>
              </a:rPr>
              <a:t>Retroviruses bring the </a:t>
            </a:r>
            <a:r>
              <a:rPr lang="en-US" sz="2400" b="1" dirty="0">
                <a:latin typeface="+mn-lt"/>
              </a:rPr>
              <a:t>reverse transcriptase </a:t>
            </a:r>
            <a:r>
              <a:rPr lang="en-US" sz="2400" dirty="0">
                <a:latin typeface="+mn-lt"/>
              </a:rPr>
              <a:t>enzyme with them. </a:t>
            </a:r>
          </a:p>
          <a:p>
            <a:pPr algn="just"/>
            <a:r>
              <a:rPr lang="en-US" sz="2400" dirty="0">
                <a:latin typeface="+mn-lt"/>
              </a:rPr>
              <a:t>They use an </a:t>
            </a:r>
            <a:r>
              <a:rPr lang="en-US" sz="2400" b="1" dirty="0" err="1">
                <a:latin typeface="+mn-lt"/>
              </a:rPr>
              <a:t>integrase</a:t>
            </a:r>
            <a:r>
              <a:rPr lang="en-US" sz="2400" dirty="0">
                <a:latin typeface="+mn-lt"/>
              </a:rPr>
              <a:t>, to insert the DNA into the host genome.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72209" y="179150"/>
            <a:ext cx="869653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atin typeface="Gill Sans"/>
                <a:cs typeface="Gill Sans"/>
              </a:rPr>
              <a:t>To defy molecular dogma, retroviruses 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latin typeface="Gill Sans"/>
                <a:cs typeface="Gill Sans"/>
              </a:rPr>
              <a:t>bring </a:t>
            </a:r>
            <a:r>
              <a:rPr lang="en-US" sz="3200" b="1" dirty="0">
                <a:latin typeface="Gill Sans"/>
                <a:cs typeface="Gill Sans"/>
              </a:rPr>
              <a:t>specialized </a:t>
            </a:r>
            <a:r>
              <a:rPr lang="en-US" sz="3200" b="1" dirty="0" smtClean="0">
                <a:latin typeface="Gill Sans"/>
                <a:cs typeface="Gill Sans"/>
              </a:rPr>
              <a:t>enzymes with them</a:t>
            </a:r>
            <a:endParaRPr lang="en-US" sz="3200" b="1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80423" y="4233004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00"/>
                </a:solidFill>
              </a:rPr>
              <a:t>H</a:t>
            </a:r>
            <a:r>
              <a:rPr lang="en-US" sz="3600" b="1" dirty="0" smtClean="0">
                <a:solidFill>
                  <a:srgbClr val="00B000"/>
                </a:solidFill>
              </a:rPr>
              <a:t>ost DNA</a:t>
            </a:r>
            <a:endParaRPr lang="en-US" sz="3600" b="1" dirty="0">
              <a:solidFill>
                <a:srgbClr val="00B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374" y="1819701"/>
            <a:ext cx="1855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Reverse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transcriptase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32321" y="3048000"/>
            <a:ext cx="368300" cy="115765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91172" y="3378200"/>
            <a:ext cx="137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00"/>
                </a:solidFill>
              </a:rPr>
              <a:t>Integrase</a:t>
            </a:r>
            <a:endParaRPr lang="en-US" sz="2400" b="1" dirty="0">
              <a:solidFill>
                <a:srgbClr val="00B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21200" y="3048000"/>
            <a:ext cx="657923" cy="1185004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rved Right Arrow 20"/>
          <p:cNvSpPr/>
          <p:nvPr/>
        </p:nvSpPr>
        <p:spPr>
          <a:xfrm>
            <a:off x="2262523" y="4218195"/>
            <a:ext cx="746486" cy="913193"/>
          </a:xfrm>
          <a:prstGeom prst="curvedRightArrow">
            <a:avLst>
              <a:gd name="adj1" fmla="val 15745"/>
              <a:gd name="adj2" fmla="val 50000"/>
              <a:gd name="adj3" fmla="val 25000"/>
            </a:avLst>
          </a:prstGeom>
          <a:solidFill>
            <a:srgbClr val="80FF00"/>
          </a:solidFill>
          <a:ln>
            <a:solidFill>
              <a:srgbClr val="8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57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RNA viruses cannot correct errors</a:t>
            </a:r>
          </a:p>
        </p:txBody>
      </p:sp>
      <p:pic>
        <p:nvPicPr>
          <p:cNvPr id="4" name="Picture 2" descr="Proofreading"/>
          <p:cNvPicPr>
            <a:picLocks noChangeAspect="1" noChangeArrowheads="1"/>
          </p:cNvPicPr>
          <p:nvPr/>
        </p:nvPicPr>
        <p:blipFill rotWithShape="1">
          <a:blip r:embed="rId2"/>
          <a:srcRect t="-1" b="25434"/>
          <a:stretch/>
        </p:blipFill>
        <p:spPr bwMode="auto">
          <a:xfrm>
            <a:off x="1251607" y="1418086"/>
            <a:ext cx="6638925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225121"/>
            <a:ext cx="87484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alibri" charset="0"/>
              </a:rPr>
              <a:t>Random uncorrected mutations in RNA viruses cause </a:t>
            </a:r>
            <a:r>
              <a:rPr lang="en-US" sz="2800" b="1" u="sng" dirty="0">
                <a:latin typeface="Calibri" charset="0"/>
              </a:rPr>
              <a:t>Antigenic </a:t>
            </a:r>
            <a:r>
              <a:rPr lang="en-US" sz="2800" b="1" u="sng" dirty="0" smtClean="0">
                <a:latin typeface="Calibri" charset="0"/>
              </a:rPr>
              <a:t>Drift (</a:t>
            </a:r>
            <a:r>
              <a:rPr lang="en-US" sz="2800" b="1" i="1" u="sng" dirty="0" smtClean="0">
                <a:latin typeface="Calibri" charset="0"/>
              </a:rPr>
              <a:t>will cover in lesson 4.5</a:t>
            </a:r>
            <a:r>
              <a:rPr lang="en-US" sz="2800" b="1" u="sng" dirty="0" smtClean="0">
                <a:latin typeface="Calibri" charset="0"/>
              </a:rPr>
              <a:t>)</a:t>
            </a:r>
            <a:endParaRPr lang="en-US" sz="2800" b="1" u="sng" dirty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6000" y="4117057"/>
            <a:ext cx="4275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DNA repair</a:t>
            </a:r>
            <a:r>
              <a:rPr lang="en-US" dirty="0" smtClean="0"/>
              <a:t>, </a:t>
            </a:r>
          </a:p>
          <a:p>
            <a:r>
              <a:rPr lang="en-US" dirty="0"/>
              <a:t>P</a:t>
            </a:r>
            <a:r>
              <a:rPr lang="en-US" dirty="0" smtClean="0"/>
              <a:t>roofreading (1 error in 100,000,000 bases)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5500" y="3495430"/>
            <a:ext cx="4190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RNA repair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No proofreading (1 error in 100,000 bases)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</a:t>
            </a:r>
            <a:r>
              <a:rPr lang="en-US" u="sng" smtClean="0"/>
              <a:t>THREE</a:t>
            </a:r>
            <a:r>
              <a:rPr lang="en-US" dirty="0" smtClean="0"/>
              <a:t>: Viral 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>
                <a:cs typeface=""/>
              </a:rPr>
              <a:t>Can you remember the exit strategies </a:t>
            </a:r>
            <a:r>
              <a:rPr lang="en-US" sz="3000" b="1" dirty="0" smtClean="0">
                <a:cs typeface=""/>
              </a:rPr>
              <a:t>for:</a:t>
            </a:r>
          </a:p>
          <a:p>
            <a:endParaRPr lang="en-US" sz="3000" b="1" dirty="0" smtClean="0">
              <a:cs typeface=""/>
            </a:endParaRPr>
          </a:p>
          <a:p>
            <a:pPr lvl="1"/>
            <a:r>
              <a:rPr lang="en-US" sz="2400" b="1" dirty="0" smtClean="0">
                <a:cs typeface=""/>
              </a:rPr>
              <a:t>Naked </a:t>
            </a:r>
            <a:r>
              <a:rPr lang="en-US" sz="2400" b="1" dirty="0">
                <a:cs typeface=""/>
              </a:rPr>
              <a:t>viruses</a:t>
            </a:r>
            <a:r>
              <a:rPr lang="en-US" sz="2400" b="1" dirty="0" smtClean="0">
                <a:cs typeface=""/>
              </a:rPr>
              <a:t>?</a:t>
            </a:r>
          </a:p>
          <a:p>
            <a:pPr lvl="1"/>
            <a:endParaRPr lang="en-US" sz="2400" b="1" dirty="0" smtClean="0">
              <a:cs typeface=""/>
            </a:endParaRPr>
          </a:p>
          <a:p>
            <a:pPr lvl="1"/>
            <a:r>
              <a:rPr lang="en-US" sz="2400" b="1" dirty="0" smtClean="0">
                <a:cs typeface=""/>
              </a:rPr>
              <a:t>Enveloped </a:t>
            </a:r>
            <a:r>
              <a:rPr lang="en-US" sz="2400" b="1" dirty="0">
                <a:cs typeface=""/>
              </a:rPr>
              <a:t>viruses?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7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7"/>
          <p:cNvSpPr txBox="1">
            <a:spLocks noChangeArrowheads="1"/>
          </p:cNvSpPr>
          <p:nvPr/>
        </p:nvSpPr>
        <p:spPr bwMode="auto">
          <a:xfrm>
            <a:off x="482600" y="2857500"/>
            <a:ext cx="162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  <a:latin typeface="Calibri" charset="0"/>
              </a:rPr>
              <a:t>Mature viruses</a:t>
            </a:r>
          </a:p>
        </p:txBody>
      </p:sp>
      <p:grpSp>
        <p:nvGrpSpPr>
          <p:cNvPr id="27650" name="Group 12"/>
          <p:cNvGrpSpPr>
            <a:grpSpLocks/>
          </p:cNvGrpSpPr>
          <p:nvPr/>
        </p:nvGrpSpPr>
        <p:grpSpPr bwMode="auto">
          <a:xfrm>
            <a:off x="-7830" y="0"/>
            <a:ext cx="9144000" cy="6858000"/>
            <a:chOff x="-7830" y="0"/>
            <a:chExt cx="9144000" cy="6858000"/>
          </a:xfrm>
        </p:grpSpPr>
        <p:sp>
          <p:nvSpPr>
            <p:cNvPr id="27651" name="TextBox 11"/>
            <p:cNvSpPr txBox="1">
              <a:spLocks noChangeArrowheads="1"/>
            </p:cNvSpPr>
            <p:nvPr/>
          </p:nvSpPr>
          <p:spPr bwMode="auto">
            <a:xfrm>
              <a:off x="-783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Calibri" charset="0"/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91959" y="211653"/>
              <a:ext cx="85940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Gill Sans" charset="0"/>
                  <a:cs typeface="Gill Sans" charset="0"/>
                </a:rPr>
                <a:t>How </a:t>
              </a:r>
              <a:r>
                <a:rPr lang="en-US" sz="3600" b="1" dirty="0">
                  <a:solidFill>
                    <a:srgbClr val="3366FF"/>
                  </a:solidFill>
                  <a:latin typeface="Gill Sans" charset="0"/>
                  <a:cs typeface="Gill Sans" charset="0"/>
                </a:rPr>
                <a:t>NAKED</a:t>
              </a:r>
              <a:r>
                <a:rPr lang="en-US" sz="3600" b="1" dirty="0">
                  <a:latin typeface="Gill Sans" charset="0"/>
                  <a:cs typeface="Gill Sans" charset="0"/>
                </a:rPr>
                <a:t> viruses </a:t>
              </a:r>
              <a:r>
                <a:rPr lang="en-US" sz="3600" b="1" u="sng" dirty="0">
                  <a:latin typeface="Gill Sans" charset="0"/>
                  <a:cs typeface="Gill Sans" charset="0"/>
                </a:rPr>
                <a:t>exit </a:t>
              </a:r>
              <a:r>
                <a:rPr lang="en-US" sz="3600" b="1" dirty="0">
                  <a:latin typeface="Gill Sans" charset="0"/>
                  <a:cs typeface="Gill Sans" charset="0"/>
                </a:rPr>
                <a:t>host </a:t>
              </a:r>
              <a:r>
                <a:rPr lang="en-US" sz="3600" b="1" dirty="0" smtClean="0">
                  <a:latin typeface="Gill Sans" charset="0"/>
                  <a:cs typeface="Gill Sans" charset="0"/>
                </a:rPr>
                <a:t>cells</a:t>
              </a:r>
              <a:endParaRPr lang="en-US" sz="3600" dirty="0">
                <a:latin typeface="Gill Sans" charset="0"/>
                <a:cs typeface="Gill Sans" charset="0"/>
              </a:endParaRPr>
            </a:p>
          </p:txBody>
        </p:sp>
        <p:pic>
          <p:nvPicPr>
            <p:cNvPr id="27656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" y="2916046"/>
              <a:ext cx="8826500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Content Placeholder 2"/>
            <p:cNvSpPr txBox="1">
              <a:spLocks/>
            </p:cNvSpPr>
            <p:nvPr/>
          </p:nvSpPr>
          <p:spPr bwMode="auto">
            <a:xfrm>
              <a:off x="391959" y="1439370"/>
              <a:ext cx="8611027" cy="86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2800" dirty="0">
                  <a:latin typeface="Calibri" charset="0"/>
                </a:rPr>
                <a:t>The host cell fills with mature viruses and bursts. </a:t>
              </a:r>
              <a:endParaRPr lang="en-US" sz="2800" dirty="0" smtClean="0">
                <a:latin typeface="Calibri" charset="0"/>
              </a:endParaRPr>
            </a:p>
            <a:p>
              <a:pPr marL="0" indent="0">
                <a:spcBef>
                  <a:spcPct val="20000"/>
                </a:spcBef>
              </a:pPr>
              <a:r>
                <a:rPr lang="en-US" sz="2800" dirty="0" smtClean="0">
                  <a:latin typeface="Calibri" charset="0"/>
                </a:rPr>
                <a:t>This </a:t>
              </a:r>
              <a:r>
                <a:rPr lang="en-US" sz="2800" dirty="0">
                  <a:latin typeface="Calibri" charset="0"/>
                </a:rPr>
                <a:t>is </a:t>
              </a:r>
              <a:r>
                <a:rPr lang="en-US" sz="2800" dirty="0" smtClean="0">
                  <a:latin typeface="Calibri" charset="0"/>
                </a:rPr>
                <a:t>called </a:t>
              </a:r>
              <a:r>
                <a:rPr lang="en-US" sz="2800" b="1" dirty="0" err="1" smtClean="0">
                  <a:latin typeface="Calibri" charset="0"/>
                </a:rPr>
                <a:t>lysis</a:t>
              </a:r>
              <a:r>
                <a:rPr lang="en-US" sz="2800" b="1" dirty="0">
                  <a:latin typeface="Calibri" charset="0"/>
                </a:rPr>
                <a:t>. </a:t>
              </a:r>
              <a:endParaRPr lang="en-US" sz="2800" dirty="0">
                <a:latin typeface="Calibri" charset="0"/>
              </a:endParaRP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en-US" dirty="0">
                <a:latin typeface="Calibri" charset="0"/>
              </a:endParaRPr>
            </a:p>
          </p:txBody>
        </p:sp>
        <p:sp>
          <p:nvSpPr>
            <p:cNvPr id="27655" name="TextBox 10"/>
            <p:cNvSpPr txBox="1">
              <a:spLocks noChangeArrowheads="1"/>
            </p:cNvSpPr>
            <p:nvPr/>
          </p:nvSpPr>
          <p:spPr bwMode="auto">
            <a:xfrm>
              <a:off x="974693" y="5029528"/>
              <a:ext cx="7194614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FF"/>
                  </a:solidFill>
                  <a:latin typeface="Calibri" charset="0"/>
                </a:rPr>
                <a:t>Even bacteria can be infected by viruses! </a:t>
              </a:r>
            </a:p>
            <a:p>
              <a:pPr eaLnBrk="1" hangingPunct="1"/>
              <a:r>
                <a:rPr lang="en-US" b="1" dirty="0">
                  <a:solidFill>
                    <a:srgbClr val="0000FF"/>
                  </a:solidFill>
                  <a:latin typeface="Calibri" charset="0"/>
                </a:rPr>
                <a:t>This is a naked </a:t>
              </a:r>
              <a:r>
                <a:rPr lang="en-US" b="1" dirty="0" smtClean="0">
                  <a:solidFill>
                    <a:srgbClr val="0000FF"/>
                  </a:solidFill>
                  <a:latin typeface="Calibri" charset="0"/>
                </a:rPr>
                <a:t>virus, </a:t>
              </a:r>
              <a:r>
                <a:rPr lang="en-US" b="1" dirty="0">
                  <a:solidFill>
                    <a:srgbClr val="0000FF"/>
                  </a:solidFill>
                  <a:latin typeface="Calibri" charset="0"/>
                </a:rPr>
                <a:t>called </a:t>
              </a:r>
              <a:r>
                <a:rPr lang="en-US" b="1" dirty="0" smtClean="0">
                  <a:solidFill>
                    <a:srgbClr val="0000FF"/>
                  </a:solidFill>
                  <a:latin typeface="Calibri" charset="0"/>
                </a:rPr>
                <a:t>a bacteriophage, </a:t>
              </a:r>
              <a:r>
                <a:rPr lang="en-US" b="1" dirty="0">
                  <a:solidFill>
                    <a:srgbClr val="0000FF"/>
                  </a:solidFill>
                  <a:latin typeface="Calibri" charset="0"/>
                </a:rPr>
                <a:t>that infects </a:t>
              </a:r>
              <a:r>
                <a:rPr lang="en-US" b="1" dirty="0" smtClean="0">
                  <a:solidFill>
                    <a:srgbClr val="0000FF"/>
                  </a:solidFill>
                  <a:latin typeface="Calibri" charset="0"/>
                </a:rPr>
                <a:t>bacteria.  </a:t>
              </a:r>
              <a:endParaRPr lang="en-US" b="1" dirty="0">
                <a:solidFill>
                  <a:srgbClr val="0000FF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35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Lesson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/>
              <a:t>After finishing today’s lesson, you will be able to</a:t>
            </a:r>
            <a:r>
              <a:rPr lang="en-US" sz="2400" b="1" dirty="0" smtClean="0"/>
              <a:t>:</a:t>
            </a:r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 lvl="0">
              <a:buFont typeface="Arial"/>
              <a:buChar char="•"/>
            </a:pPr>
            <a:r>
              <a:rPr lang="en-US" sz="2400" b="1" dirty="0" smtClean="0"/>
              <a:t>explain </a:t>
            </a:r>
            <a:r>
              <a:rPr lang="en-US" sz="2400" b="1" dirty="0"/>
              <a:t>how viral replication leads to host cell </a:t>
            </a:r>
            <a:r>
              <a:rPr lang="en-US" sz="2400" b="1" dirty="0" err="1"/>
              <a:t>lysis</a:t>
            </a:r>
            <a:r>
              <a:rPr lang="en-US" sz="2400" b="1" dirty="0" smtClean="0"/>
              <a:t>.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>
              <a:buFont typeface="Arial"/>
              <a:buChar char="•"/>
            </a:pPr>
            <a:r>
              <a:rPr lang="en-US" sz="2400" b="1" dirty="0" smtClean="0"/>
              <a:t>describe </a:t>
            </a:r>
            <a:r>
              <a:rPr lang="en-US" sz="2400" b="1" dirty="0"/>
              <a:t>the replication of DNA and RNA viruses</a:t>
            </a:r>
            <a:r>
              <a:rPr lang="en-US" sz="2400" b="1" dirty="0" smtClean="0"/>
              <a:t>.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>
              <a:buFont typeface="Arial"/>
              <a:buChar char="•"/>
            </a:pPr>
            <a:r>
              <a:rPr lang="en-US" sz="2400" b="1" dirty="0" smtClean="0"/>
              <a:t>explain </a:t>
            </a:r>
            <a:r>
              <a:rPr lang="en-US" sz="2400" b="1" dirty="0"/>
              <a:t>why RNA viruses carry special enzymes to copy RNA</a:t>
            </a:r>
            <a:r>
              <a:rPr lang="en-US" sz="2400" dirty="0"/>
              <a:t>.</a:t>
            </a:r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 lvl="0">
              <a:buFont typeface="Arial"/>
              <a:buChar char="•"/>
            </a:pPr>
            <a:endParaRPr lang="en-US" sz="2400" dirty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 marL="0" lvl="1" indent="0">
              <a:buNone/>
              <a:defRPr/>
            </a:pPr>
            <a:endParaRPr lang="en-US" sz="1500" dirty="0" smtClean="0"/>
          </a:p>
          <a:p>
            <a:pPr marL="0" lvl="1" indent="0">
              <a:buNone/>
              <a:defRPr/>
            </a:pPr>
            <a:endParaRPr lang="en-US" sz="1500" dirty="0" smtClean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>
              <a:buFont typeface="Arial"/>
              <a:buNone/>
              <a:defRPr/>
            </a:pPr>
            <a:endParaRPr lang="en-US" sz="2400" b="1" u="sng" dirty="0" smtClean="0"/>
          </a:p>
          <a:p>
            <a:pPr marL="0" indent="0"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0"/>
          <p:cNvGrpSpPr>
            <a:grpSpLocks/>
          </p:cNvGrpSpPr>
          <p:nvPr/>
        </p:nvGrpSpPr>
        <p:grpSpPr bwMode="auto">
          <a:xfrm>
            <a:off x="-11113" y="-107950"/>
            <a:ext cx="9144001" cy="6858000"/>
            <a:chOff x="-11440" y="-5745"/>
            <a:chExt cx="9144000" cy="6858000"/>
          </a:xfrm>
        </p:grpSpPr>
        <p:sp>
          <p:nvSpPr>
            <p:cNvPr id="28674" name="TextBox 9"/>
            <p:cNvSpPr txBox="1">
              <a:spLocks noChangeArrowheads="1"/>
            </p:cNvSpPr>
            <p:nvPr/>
          </p:nvSpPr>
          <p:spPr bwMode="auto">
            <a:xfrm>
              <a:off x="-11440" y="-5745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28675" name="Rectangle 1"/>
            <p:cNvSpPr>
              <a:spLocks noChangeArrowheads="1"/>
            </p:cNvSpPr>
            <p:nvPr/>
          </p:nvSpPr>
          <p:spPr bwMode="auto">
            <a:xfrm>
              <a:off x="350510" y="324123"/>
              <a:ext cx="825780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600" b="1" dirty="0">
                  <a:latin typeface="Gill Sans" charset="0"/>
                  <a:cs typeface="Gill Sans" charset="0"/>
                </a:rPr>
                <a:t>How </a:t>
              </a:r>
              <a:r>
                <a:rPr lang="en-US" sz="3600" b="1" dirty="0">
                  <a:solidFill>
                    <a:srgbClr val="FF0000"/>
                  </a:solidFill>
                  <a:latin typeface="Gill Sans" charset="0"/>
                  <a:cs typeface="Gill Sans" charset="0"/>
                </a:rPr>
                <a:t>ENVELOPED </a:t>
              </a:r>
              <a:r>
                <a:rPr lang="en-US" sz="3600" b="1" dirty="0">
                  <a:latin typeface="Gill Sans" charset="0"/>
                  <a:cs typeface="Gill Sans" charset="0"/>
                </a:rPr>
                <a:t>viruses </a:t>
              </a:r>
              <a:r>
                <a:rPr lang="en-US" sz="3600" b="1" u="sng" dirty="0">
                  <a:latin typeface="Gill Sans" charset="0"/>
                  <a:cs typeface="Gill Sans" charset="0"/>
                </a:rPr>
                <a:t>exit </a:t>
              </a:r>
              <a:r>
                <a:rPr lang="en-US" sz="3600" b="1" dirty="0">
                  <a:latin typeface="Gill Sans" charset="0"/>
                  <a:cs typeface="Gill Sans" charset="0"/>
                </a:rPr>
                <a:t>host </a:t>
              </a:r>
              <a:r>
                <a:rPr lang="en-US" sz="3600" b="1" dirty="0" smtClean="0">
                  <a:latin typeface="Gill Sans" charset="0"/>
                  <a:cs typeface="Gill Sans" charset="0"/>
                </a:rPr>
                <a:t>cells</a:t>
              </a:r>
              <a:endParaRPr lang="en-US" sz="3600" dirty="0">
                <a:latin typeface="Gill Sans" charset="0"/>
                <a:cs typeface="Gill Sans" charset="0"/>
              </a:endParaRPr>
            </a:p>
          </p:txBody>
        </p:sp>
        <p:sp>
          <p:nvSpPr>
            <p:cNvPr id="28676" name="Content Placeholder 2"/>
            <p:cNvSpPr txBox="1">
              <a:spLocks/>
            </p:cNvSpPr>
            <p:nvPr/>
          </p:nvSpPr>
          <p:spPr bwMode="auto">
            <a:xfrm>
              <a:off x="266487" y="1669561"/>
              <a:ext cx="8611027" cy="143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 dirty="0">
                  <a:latin typeface="Calibri" charset="0"/>
                </a:rPr>
                <a:t>The new </a:t>
              </a:r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envelope proteins </a:t>
              </a:r>
              <a:r>
                <a:rPr lang="en-US" sz="2000" dirty="0">
                  <a:latin typeface="Calibri" charset="0"/>
                </a:rPr>
                <a:t>are collected </a:t>
              </a:r>
              <a:r>
                <a:rPr lang="en-US" sz="2000" u="sng" dirty="0">
                  <a:latin typeface="Calibri" charset="0"/>
                </a:rPr>
                <a:t>in</a:t>
              </a:r>
              <a:r>
                <a:rPr lang="en-US" sz="2000" dirty="0">
                  <a:latin typeface="Calibri" charset="0"/>
                </a:rPr>
                <a:t> the host cell membrane. 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 dirty="0">
                  <a:latin typeface="Calibri" charset="0"/>
                </a:rPr>
                <a:t>The new </a:t>
              </a:r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capsid proteins </a:t>
              </a:r>
              <a:r>
                <a:rPr lang="en-US" sz="2000" dirty="0">
                  <a:latin typeface="Calibri" charset="0"/>
                </a:rPr>
                <a:t>and the</a:t>
              </a:r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 genome </a:t>
              </a:r>
              <a:r>
                <a:rPr lang="en-US" sz="2000" dirty="0">
                  <a:latin typeface="Calibri" charset="0"/>
                </a:rPr>
                <a:t>collect below the envelope proteins.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 dirty="0">
                  <a:latin typeface="Calibri" charset="0"/>
                </a:rPr>
                <a:t>The new </a:t>
              </a:r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enveloped virus </a:t>
              </a:r>
              <a:r>
                <a:rPr lang="en-US" sz="2000" dirty="0">
                  <a:solidFill>
                    <a:srgbClr val="000000"/>
                  </a:solidFill>
                  <a:latin typeface="Calibri" charset="0"/>
                </a:rPr>
                <a:t>forms and</a:t>
              </a:r>
              <a:r>
                <a:rPr lang="en-US" sz="2000" dirty="0">
                  <a:latin typeface="Calibri" charset="0"/>
                </a:rPr>
                <a:t> buds off from the host cell. </a:t>
              </a:r>
            </a:p>
            <a:p>
              <a:pPr>
                <a:spcBef>
                  <a:spcPct val="20000"/>
                </a:spcBef>
              </a:pPr>
              <a:endParaRPr lang="en-US" dirty="0">
                <a:latin typeface="Calibri" charset="0"/>
              </a:endParaRP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en-US" dirty="0">
                <a:latin typeface="Calibri" charset="0"/>
              </a:endParaRPr>
            </a:p>
          </p:txBody>
        </p:sp>
        <p:grpSp>
          <p:nvGrpSpPr>
            <p:cNvPr id="28677" name="Group 5"/>
            <p:cNvGrpSpPr>
              <a:grpSpLocks/>
            </p:cNvGrpSpPr>
            <p:nvPr/>
          </p:nvGrpSpPr>
          <p:grpSpPr bwMode="auto">
            <a:xfrm>
              <a:off x="793750" y="3100760"/>
              <a:ext cx="7556500" cy="3461965"/>
              <a:chOff x="619125" y="3100760"/>
              <a:chExt cx="7556500" cy="3461965"/>
            </a:xfrm>
          </p:grpSpPr>
          <p:pic>
            <p:nvPicPr>
              <p:cNvPr id="2868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25" y="3546475"/>
                <a:ext cx="7556500" cy="301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68011" y="3100993"/>
                <a:ext cx="2843212" cy="1201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8678" name="TextBox 6"/>
            <p:cNvSpPr txBox="1">
              <a:spLocks noChangeArrowheads="1"/>
            </p:cNvSpPr>
            <p:nvPr/>
          </p:nvSpPr>
          <p:spPr bwMode="auto">
            <a:xfrm>
              <a:off x="843576" y="3655830"/>
              <a:ext cx="23110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The capsid pushes out and picks up envelope</a:t>
              </a:r>
            </a:p>
          </p:txBody>
        </p:sp>
        <p:sp>
          <p:nvSpPr>
            <p:cNvPr id="28679" name="TextBox 7"/>
            <p:cNvSpPr txBox="1">
              <a:spLocks noChangeArrowheads="1"/>
            </p:cNvSpPr>
            <p:nvPr/>
          </p:nvSpPr>
          <p:spPr bwMode="auto">
            <a:xfrm>
              <a:off x="6315641" y="3386286"/>
              <a:ext cx="22926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The new virus buds off the membrane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16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br>
              <a:rPr lang="en-US" dirty="0" smtClean="0"/>
            </a:br>
            <a:r>
              <a:rPr lang="en-US" i="1" dirty="0" smtClean="0"/>
              <a:t>Compare and contrast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20221"/>
              </p:ext>
            </p:extLst>
          </p:nvPr>
        </p:nvGraphicFramePr>
        <p:xfrm>
          <a:off x="403359" y="1526802"/>
          <a:ext cx="8283441" cy="177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147"/>
                <a:gridCol w="2322356"/>
                <a:gridCol w="3199938"/>
              </a:tblGrid>
              <a:tr h="5923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Enveloped</a:t>
                      </a:r>
                      <a:endParaRPr lang="en-US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Entry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48755"/>
              </p:ext>
            </p:extLst>
          </p:nvPr>
        </p:nvGraphicFramePr>
        <p:xfrm>
          <a:off x="403359" y="1534321"/>
          <a:ext cx="8283441" cy="182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147"/>
                <a:gridCol w="2322356"/>
                <a:gridCol w="3199938"/>
              </a:tblGrid>
              <a:tr h="5923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Enveloped</a:t>
                      </a:r>
                      <a:endParaRPr lang="en-US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Entry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Injection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Endocytosis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Fusion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Endocytosis then</a:t>
                      </a:r>
                      <a:r>
                        <a:rPr lang="en-US" b="1" baseline="0" dirty="0" smtClean="0"/>
                        <a:t> fusion</a:t>
                      </a:r>
                      <a:endParaRPr lang="en-US" b="1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Host cell </a:t>
                      </a:r>
                      <a:r>
                        <a:rPr lang="en-US" b="1" dirty="0" err="1" smtClean="0"/>
                        <a:t>lysis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Budding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12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 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Compare and contrast</a:t>
            </a:r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40168"/>
              </p:ext>
            </p:extLst>
          </p:nvPr>
        </p:nvGraphicFramePr>
        <p:xfrm>
          <a:off x="457200" y="1715738"/>
          <a:ext cx="8283441" cy="342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132"/>
                <a:gridCol w="2816371"/>
                <a:gridCol w="3199938"/>
              </a:tblGrid>
              <a:tr h="5923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DNA viruses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RNA viruses</a:t>
                      </a:r>
                      <a:endParaRPr lang="en-US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Location of genome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 replication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Enzymes used to replicate</a:t>
                      </a:r>
                      <a:r>
                        <a:rPr lang="en-US" b="1" baseline="0" dirty="0" smtClean="0"/>
                        <a:t> the genome</a:t>
                      </a:r>
                      <a:r>
                        <a:rPr lang="en-US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Mutation</a:t>
                      </a:r>
                      <a:r>
                        <a:rPr lang="en-US" b="1" baseline="0" dirty="0" smtClean="0"/>
                        <a:t> rate of polymerase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Enzymes used to integrate their genomes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79282"/>
              </p:ext>
            </p:extLst>
          </p:nvPr>
        </p:nvGraphicFramePr>
        <p:xfrm>
          <a:off x="457200" y="1732079"/>
          <a:ext cx="8283441" cy="370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132"/>
                <a:gridCol w="2816371"/>
                <a:gridCol w="3199938"/>
              </a:tblGrid>
              <a:tr h="5923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Courier New"/>
                        <a:buNone/>
                      </a:pPr>
                      <a:r>
                        <a:rPr lang="en-US" dirty="0" smtClean="0"/>
                        <a:t>DNA viruses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Courier New"/>
                        <a:buNone/>
                      </a:pPr>
                      <a:r>
                        <a:rPr lang="en-US" dirty="0" smtClean="0"/>
                        <a:t>RNA viruses</a:t>
                      </a:r>
                      <a:endParaRPr lang="en-US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Location of genome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 replication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Nucleus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Cytoplasm</a:t>
                      </a:r>
                      <a:endParaRPr lang="en-US" b="1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Enzymes used to replicate</a:t>
                      </a:r>
                      <a:r>
                        <a:rPr lang="en-US" b="1" baseline="0" dirty="0" smtClean="0"/>
                        <a:t> the genome</a:t>
                      </a:r>
                      <a:r>
                        <a:rPr lang="en-US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Host DNA</a:t>
                      </a:r>
                      <a:r>
                        <a:rPr lang="en-US" b="1" baseline="0" dirty="0" smtClean="0"/>
                        <a:t> polymerase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Viral RNA dependent RNA polymerase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Viral Reverse Transcriptase</a:t>
                      </a:r>
                      <a:endParaRPr lang="en-US" b="1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Mutation</a:t>
                      </a:r>
                      <a:r>
                        <a:rPr lang="en-US" b="1" baseline="0" dirty="0" smtClean="0"/>
                        <a:t> rate of polymerase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</a:tr>
              <a:tr h="5923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Enzymes used to integrate their genomes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Usually none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Viral </a:t>
                      </a:r>
                      <a:r>
                        <a:rPr lang="en-US" b="1" dirty="0" err="1" smtClean="0"/>
                        <a:t>Integrase</a:t>
                      </a:r>
                      <a:endParaRPr lang="en-US" b="1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39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Complete the tables in your worksheet and review your notes.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993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How do viruses cause damage and make us sick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?</a:t>
            </a:r>
          </a:p>
          <a:p>
            <a:pPr lvl="0"/>
            <a:endParaRPr lang="en-US" b="1" dirty="0">
              <a:ea typeface="ＭＳ Ｐゴシック" charset="-128"/>
              <a:cs typeface="ＭＳ Ｐゴシック" charset="-128"/>
            </a:endParaRPr>
          </a:p>
          <a:p>
            <a:pPr lvl="1">
              <a:defRPr/>
            </a:pPr>
            <a:r>
              <a:rPr lang="en-US" b="1" dirty="0">
                <a:ea typeface="ＭＳ Ｐゴシック" charset="-128"/>
              </a:rPr>
              <a:t>Direct </a:t>
            </a:r>
            <a:r>
              <a:rPr lang="en-US" b="1" dirty="0" smtClean="0">
                <a:ea typeface="ＭＳ Ｐゴシック" charset="-128"/>
              </a:rPr>
              <a:t>damage</a:t>
            </a:r>
            <a:endParaRPr lang="en-US" b="1" dirty="0">
              <a:ea typeface="ＭＳ Ｐゴシック" charset="-128"/>
            </a:endParaRPr>
          </a:p>
          <a:p>
            <a:pPr lvl="1">
              <a:defRPr/>
            </a:pPr>
            <a:r>
              <a:rPr lang="en-US" b="1" dirty="0" smtClean="0">
                <a:ea typeface="ＭＳ Ｐゴシック" charset="-128"/>
              </a:rPr>
              <a:t>Indirect damage</a:t>
            </a:r>
          </a:p>
          <a:p>
            <a:pPr lvl="1">
              <a:defRPr/>
            </a:pPr>
            <a:endParaRPr lang="en-US" b="1" dirty="0">
              <a:ea typeface="ＭＳ Ｐゴシック" charset="-128"/>
            </a:endParaRPr>
          </a:p>
          <a:p>
            <a:pPr lvl="1">
              <a:defRPr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They cause host cell </a:t>
            </a:r>
            <a:r>
              <a:rPr lang="en-US" b="1" dirty="0" err="1">
                <a:ea typeface="ＭＳ Ｐゴシック" charset="-128"/>
                <a:cs typeface="ＭＳ Ｐゴシック" charset="-128"/>
              </a:rPr>
              <a:t>lysis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. </a:t>
            </a:r>
          </a:p>
          <a:p>
            <a:pPr lvl="1">
              <a:defRPr/>
            </a:pPr>
            <a:endParaRPr lang="en-US" b="1" dirty="0">
              <a:ea typeface="ＭＳ Ｐゴシック" charset="-128"/>
            </a:endParaRPr>
          </a:p>
          <a:p>
            <a:pPr lvl="0"/>
            <a:endParaRPr lang="en-US" b="1" dirty="0"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1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23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1744"/>
            <a:ext cx="8229600" cy="46344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Gill Sans"/>
                <a:cs typeface="Gill Sans"/>
              </a:rPr>
              <a:t>The viral lifecycle has </a:t>
            </a:r>
            <a:r>
              <a:rPr lang="en-US" sz="2800" b="1" u="sng" dirty="0" smtClean="0">
                <a:latin typeface="Gill Sans"/>
                <a:cs typeface="Gill Sans"/>
              </a:rPr>
              <a:t>FOUR </a:t>
            </a:r>
            <a:r>
              <a:rPr lang="en-US" sz="2800" b="1" dirty="0">
                <a:latin typeface="Gill Sans"/>
                <a:cs typeface="Gill Sans"/>
              </a:rPr>
              <a:t>stages. Do you remember them from Unit 1?</a:t>
            </a:r>
            <a:endParaRPr lang="en-US" sz="2800" dirty="0">
              <a:latin typeface="Gill Sans"/>
              <a:cs typeface="Gill Sans"/>
            </a:endParaRPr>
          </a:p>
          <a:p>
            <a:pPr marL="400050" lvl="1" indent="0">
              <a:buNone/>
            </a:pPr>
            <a:endParaRPr lang="en-US" dirty="0" smtClean="0">
              <a:latin typeface="Calibri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The virus </a:t>
            </a:r>
            <a:r>
              <a:rPr lang="en-US" b="1" u="sng" dirty="0" smtClean="0">
                <a:latin typeface="Calibri" charset="0"/>
              </a:rPr>
              <a:t>attaches and enters </a:t>
            </a:r>
            <a:r>
              <a:rPr lang="en-US" dirty="0" smtClean="0">
                <a:latin typeface="Calibri" charset="0"/>
              </a:rPr>
              <a:t>the host cell.</a:t>
            </a:r>
            <a:endParaRPr lang="en-US" dirty="0">
              <a:latin typeface="Calibri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alibri" charset="0"/>
              </a:rPr>
              <a:t>The virus </a:t>
            </a:r>
            <a:r>
              <a:rPr lang="en-US" b="1" u="sng" dirty="0">
                <a:latin typeface="Calibri" charset="0"/>
              </a:rPr>
              <a:t>hijacks</a:t>
            </a:r>
            <a:r>
              <a:rPr lang="en-US" dirty="0">
                <a:latin typeface="Calibri" charset="0"/>
              </a:rPr>
              <a:t> the host cell so it can replicate.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alibri" charset="0"/>
              </a:rPr>
              <a:t>The new viruses </a:t>
            </a:r>
            <a:r>
              <a:rPr lang="en-US" b="1" u="sng" dirty="0">
                <a:latin typeface="Calibri" charset="0"/>
              </a:rPr>
              <a:t>exit</a:t>
            </a:r>
            <a:r>
              <a:rPr lang="en-US" dirty="0">
                <a:latin typeface="Calibri" charset="0"/>
              </a:rPr>
              <a:t> the host cell.</a:t>
            </a:r>
          </a:p>
          <a:p>
            <a:pPr lvl="1"/>
            <a:endParaRPr lang="en-US" dirty="0">
              <a:latin typeface="Calibri" charset="0"/>
            </a:endParaRPr>
          </a:p>
          <a:p>
            <a:pPr marL="400050" lvl="1" indent="0">
              <a:buNone/>
            </a:pPr>
            <a:r>
              <a:rPr lang="en-US" u="sng" dirty="0">
                <a:latin typeface="Calibri" charset="0"/>
              </a:rPr>
              <a:t>‘</a:t>
            </a:r>
            <a:r>
              <a:rPr lang="en-US" i="1" u="sng" dirty="0" smtClean="0">
                <a:latin typeface="Calibri" charset="0"/>
              </a:rPr>
              <a:t>How</a:t>
            </a:r>
            <a:r>
              <a:rPr lang="en-US" i="1" dirty="0" smtClean="0">
                <a:latin typeface="Calibri" charset="0"/>
              </a:rPr>
              <a:t>’ a virus exits depends </a:t>
            </a:r>
            <a:r>
              <a:rPr lang="en-US" i="1" dirty="0">
                <a:latin typeface="Calibri" charset="0"/>
              </a:rPr>
              <a:t>on whether the virus is naked or </a:t>
            </a:r>
            <a:r>
              <a:rPr lang="en-US" i="1" dirty="0" smtClean="0">
                <a:latin typeface="Calibri" charset="0"/>
              </a:rPr>
              <a:t>enveloped.</a:t>
            </a:r>
            <a:endParaRPr lang="en-US" i="1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u="sng" dirty="0" smtClean="0"/>
              <a:t>ONE</a:t>
            </a:r>
            <a:r>
              <a:rPr lang="en-US" dirty="0" smtClean="0"/>
              <a:t>: Viral Entry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>
                <a:cs typeface=""/>
              </a:rPr>
              <a:t>Can you remember the </a:t>
            </a:r>
            <a:r>
              <a:rPr lang="en-US" sz="3000" b="1" dirty="0" smtClean="0">
                <a:cs typeface=""/>
              </a:rPr>
              <a:t>entry strategies </a:t>
            </a:r>
            <a:r>
              <a:rPr lang="en-US" sz="3000" b="1" dirty="0">
                <a:cs typeface=""/>
              </a:rPr>
              <a:t>for:</a:t>
            </a:r>
          </a:p>
          <a:p>
            <a:endParaRPr lang="en-US" sz="3000" b="1" dirty="0">
              <a:cs typeface=""/>
            </a:endParaRPr>
          </a:p>
          <a:p>
            <a:pPr lvl="1"/>
            <a:r>
              <a:rPr lang="en-US" sz="2400" b="1" dirty="0">
                <a:cs typeface=""/>
              </a:rPr>
              <a:t>Naked viruses?</a:t>
            </a:r>
          </a:p>
          <a:p>
            <a:pPr lvl="1"/>
            <a:endParaRPr lang="en-US" sz="2400" b="1" dirty="0">
              <a:cs typeface=""/>
            </a:endParaRPr>
          </a:p>
          <a:p>
            <a:pPr lvl="1"/>
            <a:r>
              <a:rPr lang="en-US" sz="2400" b="1" dirty="0">
                <a:cs typeface=""/>
              </a:rPr>
              <a:t>Enveloped viruses?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9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5865304" y="5229290"/>
            <a:ext cx="929196" cy="850640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1400" y="444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40000" y="303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Hexagon 2"/>
          <p:cNvSpPr/>
          <p:nvPr/>
        </p:nvSpPr>
        <p:spPr>
          <a:xfrm>
            <a:off x="5312600" y="3037596"/>
            <a:ext cx="552704" cy="468636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62600" y="3136900"/>
            <a:ext cx="104942" cy="305396"/>
          </a:xfrm>
          <a:custGeom>
            <a:avLst/>
            <a:gdLst>
              <a:gd name="connsiteX0" fmla="*/ 0 w 104942"/>
              <a:gd name="connsiteY0" fmla="*/ 0 h 305396"/>
              <a:gd name="connsiteX1" fmla="*/ 50800 w 104942"/>
              <a:gd name="connsiteY1" fmla="*/ 63500 h 305396"/>
              <a:gd name="connsiteX2" fmla="*/ 38100 w 104942"/>
              <a:gd name="connsiteY2" fmla="*/ 101600 h 305396"/>
              <a:gd name="connsiteX3" fmla="*/ 0 w 104942"/>
              <a:gd name="connsiteY3" fmla="*/ 76200 h 305396"/>
              <a:gd name="connsiteX4" fmla="*/ 50800 w 104942"/>
              <a:gd name="connsiteY4" fmla="*/ 25400 h 305396"/>
              <a:gd name="connsiteX5" fmla="*/ 63500 w 104942"/>
              <a:gd name="connsiteY5" fmla="*/ 63500 h 305396"/>
              <a:gd name="connsiteX6" fmla="*/ 50800 w 104942"/>
              <a:gd name="connsiteY6" fmla="*/ 127000 h 305396"/>
              <a:gd name="connsiteX7" fmla="*/ 25400 w 104942"/>
              <a:gd name="connsiteY7" fmla="*/ 88900 h 305396"/>
              <a:gd name="connsiteX8" fmla="*/ 76200 w 104942"/>
              <a:gd name="connsiteY8" fmla="*/ 101600 h 305396"/>
              <a:gd name="connsiteX9" fmla="*/ 63500 w 104942"/>
              <a:gd name="connsiteY9" fmla="*/ 177800 h 305396"/>
              <a:gd name="connsiteX10" fmla="*/ 25400 w 104942"/>
              <a:gd name="connsiteY10" fmla="*/ 190500 h 305396"/>
              <a:gd name="connsiteX11" fmla="*/ 12700 w 104942"/>
              <a:gd name="connsiteY11" fmla="*/ 152400 h 305396"/>
              <a:gd name="connsiteX12" fmla="*/ 50800 w 104942"/>
              <a:gd name="connsiteY12" fmla="*/ 139700 h 305396"/>
              <a:gd name="connsiteX13" fmla="*/ 101600 w 104942"/>
              <a:gd name="connsiteY13" fmla="*/ 152400 h 305396"/>
              <a:gd name="connsiteX14" fmla="*/ 88900 w 104942"/>
              <a:gd name="connsiteY14" fmla="*/ 203200 h 305396"/>
              <a:gd name="connsiteX15" fmla="*/ 50800 w 104942"/>
              <a:gd name="connsiteY15" fmla="*/ 215900 h 305396"/>
              <a:gd name="connsiteX16" fmla="*/ 88900 w 104942"/>
              <a:gd name="connsiteY16" fmla="*/ 190500 h 305396"/>
              <a:gd name="connsiteX17" fmla="*/ 76200 w 104942"/>
              <a:gd name="connsiteY17" fmla="*/ 279400 h 305396"/>
              <a:gd name="connsiteX18" fmla="*/ 25400 w 104942"/>
              <a:gd name="connsiteY18" fmla="*/ 266700 h 305396"/>
              <a:gd name="connsiteX19" fmla="*/ 63500 w 104942"/>
              <a:gd name="connsiteY19" fmla="*/ 241300 h 305396"/>
              <a:gd name="connsiteX20" fmla="*/ 88900 w 104942"/>
              <a:gd name="connsiteY20" fmla="*/ 279400 h 305396"/>
              <a:gd name="connsiteX21" fmla="*/ 50800 w 104942"/>
              <a:gd name="connsiteY21" fmla="*/ 304800 h 305396"/>
              <a:gd name="connsiteX22" fmla="*/ 38100 w 104942"/>
              <a:gd name="connsiteY22" fmla="*/ 266700 h 305396"/>
              <a:gd name="connsiteX23" fmla="*/ 50800 w 104942"/>
              <a:gd name="connsiteY23" fmla="*/ 266700 h 3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4942" h="305396">
                <a:moveTo>
                  <a:pt x="0" y="0"/>
                </a:moveTo>
                <a:cubicBezTo>
                  <a:pt x="16933" y="21167"/>
                  <a:pt x="41282" y="38119"/>
                  <a:pt x="50800" y="63500"/>
                </a:cubicBezTo>
                <a:cubicBezTo>
                  <a:pt x="55500" y="76035"/>
                  <a:pt x="51087" y="98353"/>
                  <a:pt x="38100" y="101600"/>
                </a:cubicBezTo>
                <a:cubicBezTo>
                  <a:pt x="23292" y="105302"/>
                  <a:pt x="12700" y="84667"/>
                  <a:pt x="0" y="76200"/>
                </a:cubicBezTo>
                <a:cubicBezTo>
                  <a:pt x="4838" y="61686"/>
                  <a:pt x="12095" y="6048"/>
                  <a:pt x="50800" y="25400"/>
                </a:cubicBezTo>
                <a:cubicBezTo>
                  <a:pt x="62774" y="31387"/>
                  <a:pt x="59267" y="50800"/>
                  <a:pt x="63500" y="63500"/>
                </a:cubicBezTo>
                <a:cubicBezTo>
                  <a:pt x="59267" y="84667"/>
                  <a:pt x="68761" y="115026"/>
                  <a:pt x="50800" y="127000"/>
                </a:cubicBezTo>
                <a:cubicBezTo>
                  <a:pt x="38100" y="135467"/>
                  <a:pt x="14607" y="99693"/>
                  <a:pt x="25400" y="88900"/>
                </a:cubicBezTo>
                <a:cubicBezTo>
                  <a:pt x="37742" y="76558"/>
                  <a:pt x="59267" y="97367"/>
                  <a:pt x="76200" y="101600"/>
                </a:cubicBezTo>
                <a:cubicBezTo>
                  <a:pt x="71967" y="127000"/>
                  <a:pt x="76276" y="155442"/>
                  <a:pt x="63500" y="177800"/>
                </a:cubicBezTo>
                <a:cubicBezTo>
                  <a:pt x="56858" y="189423"/>
                  <a:pt x="37374" y="196487"/>
                  <a:pt x="25400" y="190500"/>
                </a:cubicBezTo>
                <a:cubicBezTo>
                  <a:pt x="13426" y="184513"/>
                  <a:pt x="16933" y="165100"/>
                  <a:pt x="12700" y="152400"/>
                </a:cubicBezTo>
                <a:cubicBezTo>
                  <a:pt x="25400" y="148167"/>
                  <a:pt x="37413" y="139700"/>
                  <a:pt x="50800" y="139700"/>
                </a:cubicBezTo>
                <a:cubicBezTo>
                  <a:pt x="68254" y="139700"/>
                  <a:pt x="92620" y="137433"/>
                  <a:pt x="101600" y="152400"/>
                </a:cubicBezTo>
                <a:cubicBezTo>
                  <a:pt x="110580" y="167367"/>
                  <a:pt x="99804" y="189570"/>
                  <a:pt x="88900" y="203200"/>
                </a:cubicBezTo>
                <a:cubicBezTo>
                  <a:pt x="80537" y="213653"/>
                  <a:pt x="50800" y="229287"/>
                  <a:pt x="50800" y="215900"/>
                </a:cubicBezTo>
                <a:cubicBezTo>
                  <a:pt x="50800" y="200636"/>
                  <a:pt x="76200" y="198967"/>
                  <a:pt x="88900" y="190500"/>
                </a:cubicBezTo>
                <a:cubicBezTo>
                  <a:pt x="84667" y="220133"/>
                  <a:pt x="95363" y="256404"/>
                  <a:pt x="76200" y="279400"/>
                </a:cubicBezTo>
                <a:cubicBezTo>
                  <a:pt x="65026" y="292809"/>
                  <a:pt x="30920" y="283259"/>
                  <a:pt x="25400" y="266700"/>
                </a:cubicBezTo>
                <a:cubicBezTo>
                  <a:pt x="20573" y="252220"/>
                  <a:pt x="50800" y="249767"/>
                  <a:pt x="63500" y="241300"/>
                </a:cubicBezTo>
                <a:cubicBezTo>
                  <a:pt x="71967" y="254000"/>
                  <a:pt x="91893" y="264433"/>
                  <a:pt x="88900" y="279400"/>
                </a:cubicBezTo>
                <a:cubicBezTo>
                  <a:pt x="85907" y="294367"/>
                  <a:pt x="65608" y="308502"/>
                  <a:pt x="50800" y="304800"/>
                </a:cubicBezTo>
                <a:cubicBezTo>
                  <a:pt x="37813" y="301553"/>
                  <a:pt x="38100" y="280087"/>
                  <a:pt x="38100" y="266700"/>
                </a:cubicBezTo>
                <a:cubicBezTo>
                  <a:pt x="38100" y="262467"/>
                  <a:pt x="46567" y="266700"/>
                  <a:pt x="50800" y="2667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3905675" y="2553514"/>
            <a:ext cx="6165425" cy="7214632"/>
          </a:xfrm>
          <a:prstGeom prst="arc">
            <a:avLst>
              <a:gd name="adj1" fmla="val 14671460"/>
              <a:gd name="adj2" fmla="val 0"/>
            </a:avLst>
          </a:prstGeom>
          <a:ln>
            <a:solidFill>
              <a:srgbClr val="008000"/>
            </a:solidFill>
          </a:ln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65304" y="5183374"/>
            <a:ext cx="938129" cy="896556"/>
          </a:xfrm>
          <a:prstGeom prst="ellipse">
            <a:avLst/>
          </a:prstGeom>
          <a:solidFill>
            <a:schemeClr val="bg1"/>
          </a:solidFill>
          <a:ln w="28575" cmpd="sng">
            <a:gradFill flip="none" rotWithShape="1">
              <a:gsLst>
                <a:gs pos="0">
                  <a:srgbClr val="008000">
                    <a:alpha val="93000"/>
                  </a:srgbClr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99189" y="5322455"/>
            <a:ext cx="1007189" cy="1015999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8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4622800" y="5612690"/>
            <a:ext cx="486418" cy="419810"/>
          </a:xfrm>
          <a:prstGeom prst="hexagon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06582" y="5586984"/>
            <a:ext cx="486418" cy="419810"/>
          </a:xfrm>
          <a:prstGeom prst="hexagon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28575" cmpd="sng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4782066" y="5677568"/>
            <a:ext cx="104942" cy="305396"/>
          </a:xfrm>
          <a:custGeom>
            <a:avLst/>
            <a:gdLst>
              <a:gd name="connsiteX0" fmla="*/ 0 w 104942"/>
              <a:gd name="connsiteY0" fmla="*/ 0 h 305396"/>
              <a:gd name="connsiteX1" fmla="*/ 50800 w 104942"/>
              <a:gd name="connsiteY1" fmla="*/ 63500 h 305396"/>
              <a:gd name="connsiteX2" fmla="*/ 38100 w 104942"/>
              <a:gd name="connsiteY2" fmla="*/ 101600 h 305396"/>
              <a:gd name="connsiteX3" fmla="*/ 0 w 104942"/>
              <a:gd name="connsiteY3" fmla="*/ 76200 h 305396"/>
              <a:gd name="connsiteX4" fmla="*/ 50800 w 104942"/>
              <a:gd name="connsiteY4" fmla="*/ 25400 h 305396"/>
              <a:gd name="connsiteX5" fmla="*/ 63500 w 104942"/>
              <a:gd name="connsiteY5" fmla="*/ 63500 h 305396"/>
              <a:gd name="connsiteX6" fmla="*/ 50800 w 104942"/>
              <a:gd name="connsiteY6" fmla="*/ 127000 h 305396"/>
              <a:gd name="connsiteX7" fmla="*/ 25400 w 104942"/>
              <a:gd name="connsiteY7" fmla="*/ 88900 h 305396"/>
              <a:gd name="connsiteX8" fmla="*/ 76200 w 104942"/>
              <a:gd name="connsiteY8" fmla="*/ 101600 h 305396"/>
              <a:gd name="connsiteX9" fmla="*/ 63500 w 104942"/>
              <a:gd name="connsiteY9" fmla="*/ 177800 h 305396"/>
              <a:gd name="connsiteX10" fmla="*/ 25400 w 104942"/>
              <a:gd name="connsiteY10" fmla="*/ 190500 h 305396"/>
              <a:gd name="connsiteX11" fmla="*/ 12700 w 104942"/>
              <a:gd name="connsiteY11" fmla="*/ 152400 h 305396"/>
              <a:gd name="connsiteX12" fmla="*/ 50800 w 104942"/>
              <a:gd name="connsiteY12" fmla="*/ 139700 h 305396"/>
              <a:gd name="connsiteX13" fmla="*/ 101600 w 104942"/>
              <a:gd name="connsiteY13" fmla="*/ 152400 h 305396"/>
              <a:gd name="connsiteX14" fmla="*/ 88900 w 104942"/>
              <a:gd name="connsiteY14" fmla="*/ 203200 h 305396"/>
              <a:gd name="connsiteX15" fmla="*/ 50800 w 104942"/>
              <a:gd name="connsiteY15" fmla="*/ 215900 h 305396"/>
              <a:gd name="connsiteX16" fmla="*/ 88900 w 104942"/>
              <a:gd name="connsiteY16" fmla="*/ 190500 h 305396"/>
              <a:gd name="connsiteX17" fmla="*/ 76200 w 104942"/>
              <a:gd name="connsiteY17" fmla="*/ 279400 h 305396"/>
              <a:gd name="connsiteX18" fmla="*/ 25400 w 104942"/>
              <a:gd name="connsiteY18" fmla="*/ 266700 h 305396"/>
              <a:gd name="connsiteX19" fmla="*/ 63500 w 104942"/>
              <a:gd name="connsiteY19" fmla="*/ 241300 h 305396"/>
              <a:gd name="connsiteX20" fmla="*/ 88900 w 104942"/>
              <a:gd name="connsiteY20" fmla="*/ 279400 h 305396"/>
              <a:gd name="connsiteX21" fmla="*/ 50800 w 104942"/>
              <a:gd name="connsiteY21" fmla="*/ 304800 h 305396"/>
              <a:gd name="connsiteX22" fmla="*/ 38100 w 104942"/>
              <a:gd name="connsiteY22" fmla="*/ 266700 h 305396"/>
              <a:gd name="connsiteX23" fmla="*/ 50800 w 104942"/>
              <a:gd name="connsiteY23" fmla="*/ 266700 h 3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4942" h="305396">
                <a:moveTo>
                  <a:pt x="0" y="0"/>
                </a:moveTo>
                <a:cubicBezTo>
                  <a:pt x="16933" y="21167"/>
                  <a:pt x="41282" y="38119"/>
                  <a:pt x="50800" y="63500"/>
                </a:cubicBezTo>
                <a:cubicBezTo>
                  <a:pt x="55500" y="76035"/>
                  <a:pt x="51087" y="98353"/>
                  <a:pt x="38100" y="101600"/>
                </a:cubicBezTo>
                <a:cubicBezTo>
                  <a:pt x="23292" y="105302"/>
                  <a:pt x="12700" y="84667"/>
                  <a:pt x="0" y="76200"/>
                </a:cubicBezTo>
                <a:cubicBezTo>
                  <a:pt x="4838" y="61686"/>
                  <a:pt x="12095" y="6048"/>
                  <a:pt x="50800" y="25400"/>
                </a:cubicBezTo>
                <a:cubicBezTo>
                  <a:pt x="62774" y="31387"/>
                  <a:pt x="59267" y="50800"/>
                  <a:pt x="63500" y="63500"/>
                </a:cubicBezTo>
                <a:cubicBezTo>
                  <a:pt x="59267" y="84667"/>
                  <a:pt x="68761" y="115026"/>
                  <a:pt x="50800" y="127000"/>
                </a:cubicBezTo>
                <a:cubicBezTo>
                  <a:pt x="38100" y="135467"/>
                  <a:pt x="14607" y="99693"/>
                  <a:pt x="25400" y="88900"/>
                </a:cubicBezTo>
                <a:cubicBezTo>
                  <a:pt x="37742" y="76558"/>
                  <a:pt x="59267" y="97367"/>
                  <a:pt x="76200" y="101600"/>
                </a:cubicBezTo>
                <a:cubicBezTo>
                  <a:pt x="71967" y="127000"/>
                  <a:pt x="76276" y="155442"/>
                  <a:pt x="63500" y="177800"/>
                </a:cubicBezTo>
                <a:cubicBezTo>
                  <a:pt x="56858" y="189423"/>
                  <a:pt x="37374" y="196487"/>
                  <a:pt x="25400" y="190500"/>
                </a:cubicBezTo>
                <a:cubicBezTo>
                  <a:pt x="13426" y="184513"/>
                  <a:pt x="16933" y="165100"/>
                  <a:pt x="12700" y="152400"/>
                </a:cubicBezTo>
                <a:cubicBezTo>
                  <a:pt x="25400" y="148167"/>
                  <a:pt x="37413" y="139700"/>
                  <a:pt x="50800" y="139700"/>
                </a:cubicBezTo>
                <a:cubicBezTo>
                  <a:pt x="68254" y="139700"/>
                  <a:pt x="92620" y="137433"/>
                  <a:pt x="101600" y="152400"/>
                </a:cubicBezTo>
                <a:cubicBezTo>
                  <a:pt x="110580" y="167367"/>
                  <a:pt x="99804" y="189570"/>
                  <a:pt x="88900" y="203200"/>
                </a:cubicBezTo>
                <a:cubicBezTo>
                  <a:pt x="80537" y="213653"/>
                  <a:pt x="50800" y="229287"/>
                  <a:pt x="50800" y="215900"/>
                </a:cubicBezTo>
                <a:cubicBezTo>
                  <a:pt x="50800" y="200636"/>
                  <a:pt x="76200" y="198967"/>
                  <a:pt x="88900" y="190500"/>
                </a:cubicBezTo>
                <a:cubicBezTo>
                  <a:pt x="84667" y="220133"/>
                  <a:pt x="95363" y="256404"/>
                  <a:pt x="76200" y="279400"/>
                </a:cubicBezTo>
                <a:cubicBezTo>
                  <a:pt x="65026" y="292809"/>
                  <a:pt x="30920" y="283259"/>
                  <a:pt x="25400" y="266700"/>
                </a:cubicBezTo>
                <a:cubicBezTo>
                  <a:pt x="20573" y="252220"/>
                  <a:pt x="50800" y="249767"/>
                  <a:pt x="63500" y="241300"/>
                </a:cubicBezTo>
                <a:cubicBezTo>
                  <a:pt x="71967" y="254000"/>
                  <a:pt x="91893" y="264433"/>
                  <a:pt x="88900" y="279400"/>
                </a:cubicBezTo>
                <a:cubicBezTo>
                  <a:pt x="85907" y="294367"/>
                  <a:pt x="65608" y="308502"/>
                  <a:pt x="50800" y="304800"/>
                </a:cubicBezTo>
                <a:cubicBezTo>
                  <a:pt x="37813" y="301553"/>
                  <a:pt x="38100" y="280087"/>
                  <a:pt x="38100" y="266700"/>
                </a:cubicBezTo>
                <a:cubicBezTo>
                  <a:pt x="38100" y="262467"/>
                  <a:pt x="46567" y="266700"/>
                  <a:pt x="50800" y="2667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latin typeface="Gill Sans" charset="0"/>
                <a:cs typeface="Gill Sans" charset="0"/>
              </a:rPr>
              <a:t/>
            </a:r>
            <a:br>
              <a:rPr lang="en-US" sz="3600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How</a:t>
            </a:r>
            <a:r>
              <a:rPr lang="en-US" sz="3600" dirty="0">
                <a:latin typeface="Gill Sans" charset="0"/>
                <a:cs typeface="Gill Sans" charset="0"/>
              </a:rPr>
              <a:t> </a:t>
            </a:r>
            <a:r>
              <a:rPr lang="en-US" sz="3600" b="1" dirty="0">
                <a:solidFill>
                  <a:srgbClr val="3366FF"/>
                </a:solidFill>
                <a:latin typeface="Gill Sans" charset="0"/>
                <a:cs typeface="Gill Sans" charset="0"/>
              </a:rPr>
              <a:t>NAKED</a:t>
            </a:r>
            <a:r>
              <a:rPr lang="en-US" sz="3600" b="1" dirty="0">
                <a:latin typeface="Gill Sans" charset="0"/>
                <a:cs typeface="Gill Sans" charset="0"/>
              </a:rPr>
              <a:t> viruses enter host cells</a:t>
            </a:r>
            <a:r>
              <a:rPr lang="en-US" sz="3600" dirty="0">
                <a:latin typeface="Gill Sans" charset="0"/>
                <a:cs typeface="Gill Sans" charset="0"/>
              </a:rPr>
              <a:t/>
            </a:r>
            <a:br>
              <a:rPr lang="en-US" sz="3600" dirty="0">
                <a:latin typeface="Gill Sans" charset="0"/>
                <a:cs typeface="Gill Sans" charset="0"/>
              </a:rPr>
            </a:br>
            <a:endParaRPr lang="en-US" sz="3600" dirty="0">
              <a:latin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4500" y="1595854"/>
            <a:ext cx="6859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 The </a:t>
            </a:r>
            <a:r>
              <a:rPr lang="en-US" sz="2000" b="1" dirty="0">
                <a:solidFill>
                  <a:srgbClr val="3366FF"/>
                </a:solidFill>
                <a:latin typeface="Calibri" charset="0"/>
              </a:rPr>
              <a:t>naked virus </a:t>
            </a:r>
            <a:r>
              <a:rPr lang="en-US" sz="2000" dirty="0">
                <a:latin typeface="Calibri" charset="0"/>
              </a:rPr>
              <a:t>might </a:t>
            </a:r>
            <a:r>
              <a:rPr lang="en-US" sz="2000" dirty="0" smtClean="0">
                <a:latin typeface="Calibri" charset="0"/>
              </a:rPr>
              <a:t>inject their genome through the </a:t>
            </a:r>
            <a:r>
              <a:rPr lang="en-US" sz="2000" dirty="0">
                <a:latin typeface="Calibri" charset="0"/>
              </a:rPr>
              <a:t>host cell </a:t>
            </a:r>
            <a:r>
              <a:rPr lang="en-US" sz="2000" dirty="0" smtClean="0">
                <a:latin typeface="Calibri" charset="0"/>
              </a:rPr>
              <a:t>membrane: for example, </a:t>
            </a:r>
            <a:r>
              <a:rPr lang="en-US" sz="2000" b="1" dirty="0">
                <a:latin typeface="Calibri" charset="0"/>
              </a:rPr>
              <a:t>viruses that infect bacteria (bacteriophages)</a:t>
            </a:r>
            <a:r>
              <a:rPr lang="en-US" sz="2000" b="1" dirty="0" smtClean="0">
                <a:latin typeface="Calibri" charset="0"/>
              </a:rPr>
              <a:t>.</a:t>
            </a:r>
            <a:endParaRPr lang="en-US" sz="2000" dirty="0">
              <a:latin typeface="Calibri" charset="0"/>
            </a:endParaRPr>
          </a:p>
          <a:p>
            <a:pPr>
              <a:spcBef>
                <a:spcPct val="20000"/>
              </a:spcBef>
            </a:pPr>
            <a:endParaRPr lang="en-US" sz="2000" dirty="0">
              <a:latin typeface="Calibri" charset="0"/>
            </a:endParaRPr>
          </a:p>
          <a:p>
            <a:pPr>
              <a:spcBef>
                <a:spcPct val="20000"/>
              </a:spcBef>
            </a:pPr>
            <a:endParaRPr lang="en-US" sz="20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 The </a:t>
            </a:r>
            <a:r>
              <a:rPr lang="en-US" sz="2000" b="1" dirty="0">
                <a:solidFill>
                  <a:srgbClr val="3366FF"/>
                </a:solidFill>
                <a:latin typeface="Calibri" charset="0"/>
              </a:rPr>
              <a:t>naked virus </a:t>
            </a:r>
            <a:r>
              <a:rPr lang="en-US" sz="2000" dirty="0">
                <a:latin typeface="Calibri" charset="0"/>
              </a:rPr>
              <a:t>might be taken </a:t>
            </a:r>
            <a:endParaRPr lang="en-US" sz="2000" dirty="0" smtClean="0">
              <a:latin typeface="Calibri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up </a:t>
            </a:r>
            <a:r>
              <a:rPr lang="en-US" sz="2000" dirty="0">
                <a:latin typeface="Calibri" charset="0"/>
              </a:rPr>
              <a:t>by endocytosis and </a:t>
            </a:r>
            <a:endParaRPr lang="en-US" sz="2000" dirty="0" smtClean="0">
              <a:latin typeface="Calibri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then punch holes </a:t>
            </a:r>
            <a:r>
              <a:rPr lang="en-US" sz="2000" dirty="0">
                <a:latin typeface="Calibri" charset="0"/>
              </a:rPr>
              <a:t>in the endosome </a:t>
            </a:r>
            <a:endParaRPr lang="en-US" sz="2000" dirty="0" smtClean="0">
              <a:latin typeface="Calibri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m</a:t>
            </a:r>
            <a:r>
              <a:rPr lang="en-US" sz="2000" dirty="0" smtClean="0">
                <a:latin typeface="Calibri" charset="0"/>
              </a:rPr>
              <a:t>embrane: for example, </a:t>
            </a:r>
            <a:r>
              <a:rPr lang="en-US" sz="2000" b="1" dirty="0" smtClean="0"/>
              <a:t>polio virus.</a:t>
            </a:r>
            <a:r>
              <a:rPr lang="en-US" sz="2000" dirty="0"/>
              <a:t>  </a:t>
            </a:r>
            <a:endParaRPr lang="en-US" sz="2000" dirty="0">
              <a:latin typeface="Calibri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500" y="4942315"/>
            <a:ext cx="3063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solidFill>
                  <a:srgbClr val="3366FF"/>
                </a:solidFill>
                <a:latin typeface="Calibri" charset="0"/>
              </a:rPr>
              <a:t>Once the genome is in the cell</a:t>
            </a:r>
          </a:p>
          <a:p>
            <a:pPr eaLnBrk="1" hangingPunct="1"/>
            <a:r>
              <a:rPr lang="en-US" b="1" dirty="0">
                <a:solidFill>
                  <a:srgbClr val="3366FF"/>
                </a:solidFill>
                <a:latin typeface="Calibri" charset="0"/>
              </a:rPr>
              <a:t>i</a:t>
            </a:r>
            <a:r>
              <a:rPr lang="en-US" b="1" dirty="0" smtClean="0">
                <a:solidFill>
                  <a:srgbClr val="3366FF"/>
                </a:solidFill>
                <a:latin typeface="Calibri" charset="0"/>
              </a:rPr>
              <a:t>t </a:t>
            </a:r>
            <a:r>
              <a:rPr lang="en-US" b="1" dirty="0">
                <a:solidFill>
                  <a:srgbClr val="3366FF"/>
                </a:solidFill>
                <a:latin typeface="Calibri" charset="0"/>
              </a:rPr>
              <a:t>can begin to </a:t>
            </a:r>
            <a:r>
              <a:rPr lang="en-US" b="1" dirty="0" smtClean="0">
                <a:solidFill>
                  <a:srgbClr val="3366FF"/>
                </a:solidFill>
                <a:latin typeface="Calibri" charset="0"/>
              </a:rPr>
              <a:t>replicate.</a:t>
            </a:r>
            <a:endParaRPr lang="en-US" b="1" dirty="0">
              <a:solidFill>
                <a:srgbClr val="3366FF"/>
              </a:solidFill>
              <a:latin typeface="Calibri" charset="0"/>
            </a:endParaRPr>
          </a:p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304396" y="1477348"/>
            <a:ext cx="183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 membrane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797800" y="1846680"/>
            <a:ext cx="177800" cy="312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997364" y="2553514"/>
            <a:ext cx="3315236" cy="5833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717636" y="4827508"/>
            <a:ext cx="905164" cy="8500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3761" y="3944898"/>
            <a:ext cx="123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Capsid &amp; Genome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61000" y="3506232"/>
            <a:ext cx="101600" cy="475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989330" y="4591229"/>
            <a:ext cx="323270" cy="1021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493000" y="2553514"/>
            <a:ext cx="2438400" cy="2499281"/>
            <a:chOff x="7493000" y="2553514"/>
            <a:chExt cx="2438400" cy="2499281"/>
          </a:xfrm>
        </p:grpSpPr>
        <p:sp>
          <p:nvSpPr>
            <p:cNvPr id="2" name="Chord 1"/>
            <p:cNvSpPr/>
            <p:nvPr/>
          </p:nvSpPr>
          <p:spPr>
            <a:xfrm>
              <a:off x="7493000" y="2553514"/>
              <a:ext cx="2438400" cy="2499281"/>
            </a:xfrm>
            <a:prstGeom prst="chord">
              <a:avLst/>
            </a:prstGeom>
            <a:solidFill>
              <a:srgbClr val="711DFB"/>
            </a:solidFill>
            <a:ln w="28575" cmpd="sng">
              <a:solidFill>
                <a:schemeClr val="tx1"/>
              </a:solidFill>
              <a:prstDash val="dash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2028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14230" y="3612634"/>
              <a:ext cx="108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Nucleus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0934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49 -0.00324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49 -0.00324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06 -0.00185 L 0.11042 0.00231 C 0.11407 0.00324 0.11962 0.0044 0.12518 0.0044 C 0.13177 0.0044 0.13716 0.00324 0.14063 0.00231 L 0.15851 -0.00185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795 0 " pathEditMode="relative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795 0 " pathEditMode="relative" ptsTypes="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48 0.00092 L 0.16823 -0.03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89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55 -1.11111E-6 L 0.17812 -0.04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1227 L 0.09896 0.0231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75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65 -0.04166 L 0.25885 -0.006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178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2 -0.04259 L 0.2625 -0.007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00231 L 0.33923 1.11022E-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3" grpId="0" animBg="1"/>
      <p:bldP spid="26" grpId="0" animBg="1"/>
      <p:bldP spid="26" grpId="1" animBg="1"/>
      <p:bldP spid="44" grpId="0" animBg="1"/>
      <p:bldP spid="44" grpId="1" animBg="1"/>
      <p:bldP spid="29" grpId="0" animBg="1"/>
      <p:bldP spid="30" grpId="0" animBg="1"/>
      <p:bldP spid="30" grpId="1" animBg="1"/>
      <p:bldP spid="30" grpId="2" animBg="1"/>
      <p:bldP spid="31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3475503" y="2063791"/>
            <a:ext cx="6261100" cy="7736080"/>
          </a:xfrm>
          <a:prstGeom prst="arc">
            <a:avLst>
              <a:gd name="adj1" fmla="val 14671460"/>
              <a:gd name="adj2" fmla="val 0"/>
            </a:avLst>
          </a:prstGeom>
          <a:ln>
            <a:solidFill>
              <a:srgbClr val="008000"/>
            </a:solidFill>
          </a:ln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33983" y="4646601"/>
            <a:ext cx="1463976" cy="1461765"/>
          </a:xfrm>
          <a:prstGeom prst="ellipse">
            <a:avLst/>
          </a:prstGeom>
          <a:solidFill>
            <a:schemeClr val="bg1"/>
          </a:solidFill>
          <a:ln w="28575" cmpd="sng"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0392" y="5499444"/>
            <a:ext cx="590459" cy="579056"/>
          </a:xfrm>
          <a:prstGeom prst="ellipse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9494" y="5615339"/>
            <a:ext cx="213408" cy="407664"/>
          </a:xfrm>
          <a:custGeom>
            <a:avLst/>
            <a:gdLst>
              <a:gd name="connsiteX0" fmla="*/ 0 w 104942"/>
              <a:gd name="connsiteY0" fmla="*/ 0 h 305396"/>
              <a:gd name="connsiteX1" fmla="*/ 50800 w 104942"/>
              <a:gd name="connsiteY1" fmla="*/ 63500 h 305396"/>
              <a:gd name="connsiteX2" fmla="*/ 38100 w 104942"/>
              <a:gd name="connsiteY2" fmla="*/ 101600 h 305396"/>
              <a:gd name="connsiteX3" fmla="*/ 0 w 104942"/>
              <a:gd name="connsiteY3" fmla="*/ 76200 h 305396"/>
              <a:gd name="connsiteX4" fmla="*/ 50800 w 104942"/>
              <a:gd name="connsiteY4" fmla="*/ 25400 h 305396"/>
              <a:gd name="connsiteX5" fmla="*/ 63500 w 104942"/>
              <a:gd name="connsiteY5" fmla="*/ 63500 h 305396"/>
              <a:gd name="connsiteX6" fmla="*/ 50800 w 104942"/>
              <a:gd name="connsiteY6" fmla="*/ 127000 h 305396"/>
              <a:gd name="connsiteX7" fmla="*/ 25400 w 104942"/>
              <a:gd name="connsiteY7" fmla="*/ 88900 h 305396"/>
              <a:gd name="connsiteX8" fmla="*/ 76200 w 104942"/>
              <a:gd name="connsiteY8" fmla="*/ 101600 h 305396"/>
              <a:gd name="connsiteX9" fmla="*/ 63500 w 104942"/>
              <a:gd name="connsiteY9" fmla="*/ 177800 h 305396"/>
              <a:gd name="connsiteX10" fmla="*/ 25400 w 104942"/>
              <a:gd name="connsiteY10" fmla="*/ 190500 h 305396"/>
              <a:gd name="connsiteX11" fmla="*/ 12700 w 104942"/>
              <a:gd name="connsiteY11" fmla="*/ 152400 h 305396"/>
              <a:gd name="connsiteX12" fmla="*/ 50800 w 104942"/>
              <a:gd name="connsiteY12" fmla="*/ 139700 h 305396"/>
              <a:gd name="connsiteX13" fmla="*/ 101600 w 104942"/>
              <a:gd name="connsiteY13" fmla="*/ 152400 h 305396"/>
              <a:gd name="connsiteX14" fmla="*/ 88900 w 104942"/>
              <a:gd name="connsiteY14" fmla="*/ 203200 h 305396"/>
              <a:gd name="connsiteX15" fmla="*/ 50800 w 104942"/>
              <a:gd name="connsiteY15" fmla="*/ 215900 h 305396"/>
              <a:gd name="connsiteX16" fmla="*/ 88900 w 104942"/>
              <a:gd name="connsiteY16" fmla="*/ 190500 h 305396"/>
              <a:gd name="connsiteX17" fmla="*/ 76200 w 104942"/>
              <a:gd name="connsiteY17" fmla="*/ 279400 h 305396"/>
              <a:gd name="connsiteX18" fmla="*/ 25400 w 104942"/>
              <a:gd name="connsiteY18" fmla="*/ 266700 h 305396"/>
              <a:gd name="connsiteX19" fmla="*/ 63500 w 104942"/>
              <a:gd name="connsiteY19" fmla="*/ 241300 h 305396"/>
              <a:gd name="connsiteX20" fmla="*/ 88900 w 104942"/>
              <a:gd name="connsiteY20" fmla="*/ 279400 h 305396"/>
              <a:gd name="connsiteX21" fmla="*/ 50800 w 104942"/>
              <a:gd name="connsiteY21" fmla="*/ 304800 h 305396"/>
              <a:gd name="connsiteX22" fmla="*/ 38100 w 104942"/>
              <a:gd name="connsiteY22" fmla="*/ 266700 h 305396"/>
              <a:gd name="connsiteX23" fmla="*/ 50800 w 104942"/>
              <a:gd name="connsiteY23" fmla="*/ 266700 h 3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4942" h="305396">
                <a:moveTo>
                  <a:pt x="0" y="0"/>
                </a:moveTo>
                <a:cubicBezTo>
                  <a:pt x="16933" y="21167"/>
                  <a:pt x="41282" y="38119"/>
                  <a:pt x="50800" y="63500"/>
                </a:cubicBezTo>
                <a:cubicBezTo>
                  <a:pt x="55500" y="76035"/>
                  <a:pt x="51087" y="98353"/>
                  <a:pt x="38100" y="101600"/>
                </a:cubicBezTo>
                <a:cubicBezTo>
                  <a:pt x="23292" y="105302"/>
                  <a:pt x="12700" y="84667"/>
                  <a:pt x="0" y="76200"/>
                </a:cubicBezTo>
                <a:cubicBezTo>
                  <a:pt x="4838" y="61686"/>
                  <a:pt x="12095" y="6048"/>
                  <a:pt x="50800" y="25400"/>
                </a:cubicBezTo>
                <a:cubicBezTo>
                  <a:pt x="62774" y="31387"/>
                  <a:pt x="59267" y="50800"/>
                  <a:pt x="63500" y="63500"/>
                </a:cubicBezTo>
                <a:cubicBezTo>
                  <a:pt x="59267" y="84667"/>
                  <a:pt x="68761" y="115026"/>
                  <a:pt x="50800" y="127000"/>
                </a:cubicBezTo>
                <a:cubicBezTo>
                  <a:pt x="38100" y="135467"/>
                  <a:pt x="14607" y="99693"/>
                  <a:pt x="25400" y="88900"/>
                </a:cubicBezTo>
                <a:cubicBezTo>
                  <a:pt x="37742" y="76558"/>
                  <a:pt x="59267" y="97367"/>
                  <a:pt x="76200" y="101600"/>
                </a:cubicBezTo>
                <a:cubicBezTo>
                  <a:pt x="71967" y="127000"/>
                  <a:pt x="76276" y="155442"/>
                  <a:pt x="63500" y="177800"/>
                </a:cubicBezTo>
                <a:cubicBezTo>
                  <a:pt x="56858" y="189423"/>
                  <a:pt x="37374" y="196487"/>
                  <a:pt x="25400" y="190500"/>
                </a:cubicBezTo>
                <a:cubicBezTo>
                  <a:pt x="13426" y="184513"/>
                  <a:pt x="16933" y="165100"/>
                  <a:pt x="12700" y="152400"/>
                </a:cubicBezTo>
                <a:cubicBezTo>
                  <a:pt x="25400" y="148167"/>
                  <a:pt x="37413" y="139700"/>
                  <a:pt x="50800" y="139700"/>
                </a:cubicBezTo>
                <a:cubicBezTo>
                  <a:pt x="68254" y="139700"/>
                  <a:pt x="92620" y="137433"/>
                  <a:pt x="101600" y="152400"/>
                </a:cubicBezTo>
                <a:cubicBezTo>
                  <a:pt x="110580" y="167367"/>
                  <a:pt x="99804" y="189570"/>
                  <a:pt x="88900" y="203200"/>
                </a:cubicBezTo>
                <a:cubicBezTo>
                  <a:pt x="80537" y="213653"/>
                  <a:pt x="50800" y="229287"/>
                  <a:pt x="50800" y="215900"/>
                </a:cubicBezTo>
                <a:cubicBezTo>
                  <a:pt x="50800" y="200636"/>
                  <a:pt x="76200" y="198967"/>
                  <a:pt x="88900" y="190500"/>
                </a:cubicBezTo>
                <a:cubicBezTo>
                  <a:pt x="84667" y="220133"/>
                  <a:pt x="95363" y="256404"/>
                  <a:pt x="76200" y="279400"/>
                </a:cubicBezTo>
                <a:cubicBezTo>
                  <a:pt x="65026" y="292809"/>
                  <a:pt x="30920" y="283259"/>
                  <a:pt x="25400" y="266700"/>
                </a:cubicBezTo>
                <a:cubicBezTo>
                  <a:pt x="20573" y="252220"/>
                  <a:pt x="50800" y="249767"/>
                  <a:pt x="63500" y="241300"/>
                </a:cubicBezTo>
                <a:cubicBezTo>
                  <a:pt x="71967" y="254000"/>
                  <a:pt x="91893" y="264433"/>
                  <a:pt x="88900" y="279400"/>
                </a:cubicBezTo>
                <a:cubicBezTo>
                  <a:pt x="85907" y="294367"/>
                  <a:pt x="65608" y="308502"/>
                  <a:pt x="50800" y="304800"/>
                </a:cubicBezTo>
                <a:cubicBezTo>
                  <a:pt x="37813" y="301553"/>
                  <a:pt x="38100" y="280087"/>
                  <a:pt x="38100" y="266700"/>
                </a:cubicBezTo>
                <a:cubicBezTo>
                  <a:pt x="38100" y="262467"/>
                  <a:pt x="46567" y="266700"/>
                  <a:pt x="50800" y="2667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55572" y="4692316"/>
            <a:ext cx="1460500" cy="141605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5962581" y="4840445"/>
            <a:ext cx="823677" cy="1091386"/>
            <a:chOff x="4013199" y="2553514"/>
            <a:chExt cx="823677" cy="1091386"/>
          </a:xfrm>
        </p:grpSpPr>
        <p:sp>
          <p:nvSpPr>
            <p:cNvPr id="38" name="Moon 37"/>
            <p:cNvSpPr/>
            <p:nvPr/>
          </p:nvSpPr>
          <p:spPr>
            <a:xfrm>
              <a:off x="4013199" y="2553514"/>
              <a:ext cx="823677" cy="1091386"/>
            </a:xfrm>
            <a:prstGeom prst="moon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248577" y="2667814"/>
              <a:ext cx="449579" cy="837386"/>
              <a:chOff x="4248577" y="2667814"/>
              <a:chExt cx="449579" cy="837386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4303612" y="2870200"/>
                <a:ext cx="299719" cy="152400"/>
                <a:chOff x="3352800" y="3556000"/>
                <a:chExt cx="299719" cy="152400"/>
              </a:xfrm>
              <a:scene3d>
                <a:camera prst="orthographicFront">
                  <a:rot lat="0" lon="0" rev="10800000"/>
                </a:camera>
                <a:lightRig rig="threePt" dir="t"/>
              </a:scene3d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352800" y="3644900"/>
                  <a:ext cx="254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>
                  <a:off x="3556000" y="3556000"/>
                  <a:ext cx="96519" cy="1524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4282440" y="3200400"/>
                <a:ext cx="299719" cy="152400"/>
                <a:chOff x="3352800" y="3556000"/>
                <a:chExt cx="299719" cy="152400"/>
              </a:xfrm>
              <a:scene3d>
                <a:camera prst="orthographicFront">
                  <a:rot lat="0" lon="0" rev="10800000"/>
                </a:camera>
                <a:lightRig rig="threePt" dir="t"/>
              </a:scene3d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352800" y="3644900"/>
                  <a:ext cx="254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>
                  <a:off x="3556000" y="3556000"/>
                  <a:ext cx="96519" cy="1524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4248577" y="2667814"/>
                <a:ext cx="449579" cy="837386"/>
                <a:chOff x="4248577" y="2667814"/>
                <a:chExt cx="449579" cy="837386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4398437" y="2667814"/>
                  <a:ext cx="299719" cy="152400"/>
                  <a:chOff x="3352800" y="3556000"/>
                  <a:chExt cx="299719" cy="152400"/>
                </a:xfrm>
                <a:scene3d>
                  <a:camera prst="orthographicFront">
                    <a:rot lat="0" lon="0" rev="10800000"/>
                  </a:camera>
                  <a:lightRig rig="threePt" dir="t"/>
                </a:scene3d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3352800" y="3644900"/>
                    <a:ext cx="2540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3"/>
                  <p:cNvSpPr/>
                  <p:nvPr/>
                </p:nvSpPr>
                <p:spPr>
                  <a:xfrm>
                    <a:off x="3556000" y="3556000"/>
                    <a:ext cx="96519" cy="1524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248577" y="3048000"/>
                  <a:ext cx="299719" cy="152400"/>
                  <a:chOff x="3352800" y="3556000"/>
                  <a:chExt cx="299719" cy="152400"/>
                </a:xfrm>
                <a:scene3d>
                  <a:camera prst="orthographicFront">
                    <a:rot lat="0" lon="0" rev="10800000"/>
                  </a:camera>
                  <a:lightRig rig="threePt" dir="t"/>
                </a:scene3d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3352800" y="3644900"/>
                    <a:ext cx="2540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Oval 53"/>
                  <p:cNvSpPr/>
                  <p:nvPr/>
                </p:nvSpPr>
                <p:spPr>
                  <a:xfrm>
                    <a:off x="3556000" y="3556000"/>
                    <a:ext cx="96519" cy="1524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4356952" y="3352800"/>
                  <a:ext cx="299719" cy="152400"/>
                  <a:chOff x="3352800" y="3556000"/>
                  <a:chExt cx="299719" cy="152400"/>
                </a:xfrm>
                <a:scene3d>
                  <a:camera prst="orthographicFront">
                    <a:rot lat="0" lon="0" rev="10800000"/>
                  </a:camera>
                  <a:lightRig rig="threePt" dir="t"/>
                </a:scene3d>
              </p:grpSpPr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352800" y="3644900"/>
                    <a:ext cx="2540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Oval 59"/>
                  <p:cNvSpPr/>
                  <p:nvPr/>
                </p:nvSpPr>
                <p:spPr>
                  <a:xfrm>
                    <a:off x="3556000" y="3556000"/>
                    <a:ext cx="96519" cy="1524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94" name="Group 93"/>
          <p:cNvGrpSpPr/>
          <p:nvPr/>
        </p:nvGrpSpPr>
        <p:grpSpPr>
          <a:xfrm>
            <a:off x="3678068" y="5132847"/>
            <a:ext cx="1189668" cy="1221038"/>
            <a:chOff x="2362288" y="4684180"/>
            <a:chExt cx="879781" cy="916520"/>
          </a:xfrm>
        </p:grpSpPr>
        <p:grpSp>
          <p:nvGrpSpPr>
            <p:cNvPr id="63" name="Group 62"/>
            <p:cNvGrpSpPr/>
            <p:nvPr/>
          </p:nvGrpSpPr>
          <p:grpSpPr>
            <a:xfrm>
              <a:off x="2845652" y="4684180"/>
              <a:ext cx="183573" cy="184570"/>
              <a:chOff x="3455252" y="4469979"/>
              <a:chExt cx="183573" cy="184570"/>
            </a:xfrm>
          </p:grpSpPr>
          <p:sp>
            <p:nvSpPr>
              <p:cNvPr id="27" name="Oval 26"/>
              <p:cNvSpPr/>
              <p:nvPr/>
            </p:nvSpPr>
            <p:spPr>
              <a:xfrm flipH="1">
                <a:off x="3516443" y="4469979"/>
                <a:ext cx="122382" cy="123047"/>
              </a:xfrm>
              <a:prstGeom prst="ellipse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3455252" y="4593026"/>
                <a:ext cx="101552" cy="61523"/>
              </a:xfrm>
              <a:prstGeom prst="line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Oval 60"/>
            <p:cNvSpPr/>
            <p:nvPr/>
          </p:nvSpPr>
          <p:spPr>
            <a:xfrm>
              <a:off x="2368594" y="4759391"/>
              <a:ext cx="774700" cy="781050"/>
            </a:xfrm>
            <a:prstGeom prst="ellipse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038869" y="5199937"/>
              <a:ext cx="203200" cy="152400"/>
              <a:chOff x="3352800" y="3556000"/>
              <a:chExt cx="299719" cy="152400"/>
            </a:xfrm>
            <a:scene3d>
              <a:camera prst="orthographicFront">
                <a:rot lat="0" lon="0" rev="19800000"/>
              </a:camera>
              <a:lightRig rig="threePt" dir="t"/>
            </a:scene3d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2398451" y="5359400"/>
              <a:ext cx="203200" cy="152400"/>
              <a:chOff x="3352800" y="3556000"/>
              <a:chExt cx="299719" cy="152400"/>
            </a:xfrm>
            <a:scene3d>
              <a:camera prst="orthographicFront">
                <a:rot lat="0" lon="0" rev="13800000"/>
              </a:camera>
              <a:lightRig rig="threePt" dir="t"/>
            </a:scene3d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2362288" y="4870450"/>
              <a:ext cx="203200" cy="152400"/>
              <a:chOff x="3352800" y="3556000"/>
              <a:chExt cx="299719" cy="152400"/>
            </a:xfrm>
            <a:scene3d>
              <a:camera prst="orthographicFront">
                <a:rot lat="0" lon="0" rev="9000000"/>
              </a:camera>
              <a:lightRig rig="threePt" dir="t"/>
            </a:scene3d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747573" y="5448300"/>
              <a:ext cx="203200" cy="152400"/>
              <a:chOff x="3352800" y="3556000"/>
              <a:chExt cx="299719" cy="152400"/>
            </a:xfrm>
            <a:scene3d>
              <a:camera prst="orthographicFront">
                <a:rot lat="0" lon="0" rev="16800000"/>
              </a:camera>
              <a:lightRig rig="threePt" dir="t"/>
            </a:scene3d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Title 1"/>
          <p:cNvSpPr txBox="1">
            <a:spLocks noGrp="1"/>
          </p:cNvSpPr>
          <p:nvPr>
            <p:ph type="title"/>
          </p:nvPr>
        </p:nvSpPr>
        <p:spPr bwMode="auto">
          <a:xfrm>
            <a:off x="351610" y="1448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latin typeface="Gill Sans" charset="0"/>
                <a:cs typeface="Gill Sans" charset="0"/>
              </a:rPr>
              <a:t/>
            </a:r>
            <a:br>
              <a:rPr lang="en-US" sz="3600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How</a:t>
            </a:r>
            <a:r>
              <a:rPr lang="en-US" sz="3600" dirty="0">
                <a:latin typeface="Gill Sans" charset="0"/>
                <a:cs typeface="Gill Sans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Gill Sans" charset="0"/>
                <a:cs typeface="Gill Sans" charset="0"/>
              </a:rPr>
              <a:t>ENVELOPED </a:t>
            </a:r>
            <a:r>
              <a:rPr lang="en-US" sz="3600" b="1" dirty="0">
                <a:latin typeface="Gill Sans" charset="0"/>
                <a:cs typeface="Gill Sans" charset="0"/>
              </a:rPr>
              <a:t>viruses enter host </a:t>
            </a:r>
            <a:r>
              <a:rPr lang="en-US" sz="3600" b="1" dirty="0" smtClean="0">
                <a:latin typeface="Gill Sans" charset="0"/>
                <a:cs typeface="Gill Sans" charset="0"/>
              </a:rPr>
              <a:t>cells</a:t>
            </a:r>
            <a:r>
              <a:rPr lang="en-US" sz="3600" dirty="0">
                <a:latin typeface="Gill Sans" charset="0"/>
                <a:cs typeface="Gill Sans" charset="0"/>
              </a:rPr>
              <a:t/>
            </a:r>
            <a:br>
              <a:rPr lang="en-US" sz="3600" dirty="0">
                <a:latin typeface="Gill Sans" charset="0"/>
                <a:cs typeface="Gill Sans" charset="0"/>
              </a:rPr>
            </a:br>
            <a:endParaRPr lang="en-US" sz="3600" dirty="0">
              <a:latin typeface="Gill Sans" charset="0"/>
              <a:cs typeface="Gill Sans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4166691" y="1949884"/>
            <a:ext cx="1318261" cy="1201343"/>
            <a:chOff x="1049019" y="2545157"/>
            <a:chExt cx="1318261" cy="1201343"/>
          </a:xfrm>
        </p:grpSpPr>
        <p:grpSp>
          <p:nvGrpSpPr>
            <p:cNvPr id="46" name="Group 45"/>
            <p:cNvGrpSpPr/>
            <p:nvPr/>
          </p:nvGrpSpPr>
          <p:grpSpPr>
            <a:xfrm>
              <a:off x="2067561" y="2909928"/>
              <a:ext cx="299719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1200000"/>
              </a:camera>
              <a:lightRig rig="threePt" dir="t"/>
            </a:scene3d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1181100" y="2621357"/>
              <a:ext cx="1092200" cy="1125143"/>
            </a:xfrm>
            <a:prstGeom prst="ellipse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823721" y="3594100"/>
              <a:ext cx="299719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17400000"/>
              </a:camera>
              <a:lightRig rig="threePt" dir="t"/>
            </a:scene3d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1049019" y="3062328"/>
              <a:ext cx="299719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1181100" y="3505200"/>
              <a:ext cx="299719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13800000"/>
              </a:camera>
              <a:lightRig rig="threePt" dir="t"/>
            </a:scene3d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563172" y="2545157"/>
              <a:ext cx="299719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5400000"/>
              </a:camera>
              <a:lightRig rig="threePt" dir="t"/>
            </a:scene3d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Oval 151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830024" y="1837211"/>
            <a:ext cx="1317555" cy="1221079"/>
            <a:chOff x="5830024" y="1837211"/>
            <a:chExt cx="1317555" cy="1221079"/>
          </a:xfrm>
        </p:grpSpPr>
        <p:sp>
          <p:nvSpPr>
            <p:cNvPr id="175" name="Oval 174"/>
            <p:cNvSpPr/>
            <p:nvPr/>
          </p:nvSpPr>
          <p:spPr>
            <a:xfrm>
              <a:off x="5952065" y="1933147"/>
              <a:ext cx="1195514" cy="1125143"/>
            </a:xfrm>
            <a:prstGeom prst="ellips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0">
                    <a:srgbClr val="0080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  <a:scene3d>
              <a:camera prst="orthographicFront">
                <a:rot lat="0" lon="0" rev="1920000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6598570" y="1856947"/>
              <a:ext cx="328070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4200000"/>
              </a:camera>
              <a:lightRig rig="threePt" dir="t"/>
            </a:scene3d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Oval 188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5853201" y="2685968"/>
              <a:ext cx="328070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12000000"/>
              </a:camera>
              <a:lightRig rig="threePt" dir="t"/>
            </a:scene3d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Oval 186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6237124" y="1837211"/>
              <a:ext cx="328070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6000000"/>
              </a:camera>
              <a:lightRig rig="threePt" dir="t"/>
            </a:scene3d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5830024" y="2347114"/>
              <a:ext cx="328070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5895851" y="2083668"/>
              <a:ext cx="328070" cy="152400"/>
              <a:chOff x="3352800" y="3556000"/>
              <a:chExt cx="299719" cy="152400"/>
            </a:xfrm>
            <a:solidFill>
              <a:srgbClr val="F854FF"/>
            </a:solidFill>
            <a:scene3d>
              <a:camera prst="orthographicFront">
                <a:rot lat="0" lon="0" rev="9000000"/>
              </a:camera>
              <a:lightRig rig="threePt" dir="t"/>
            </a:scene3d>
          </p:grpSpPr>
          <p:cxnSp>
            <p:nvCxnSpPr>
              <p:cNvPr id="180" name="Straight Connector 179"/>
              <p:cNvCxnSpPr/>
              <p:nvPr/>
            </p:nvCxnSpPr>
            <p:spPr>
              <a:xfrm>
                <a:off x="3352800" y="3644900"/>
                <a:ext cx="254000" cy="0"/>
              </a:xfrm>
              <a:prstGeom prst="lin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/>
              <p:nvPr/>
            </p:nvSpPr>
            <p:spPr>
              <a:xfrm>
                <a:off x="3556000" y="3556000"/>
                <a:ext cx="96519" cy="152400"/>
              </a:xfrm>
              <a:prstGeom prst="ellipse">
                <a:avLst/>
              </a:prstGeom>
              <a:grpFill/>
              <a:ln>
                <a:solidFill>
                  <a:scrgbClr r="0" g="0" b="0"/>
                </a:solidFill>
              </a:ln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619455" y="2347114"/>
            <a:ext cx="469900" cy="533400"/>
            <a:chOff x="3111500" y="2209800"/>
            <a:chExt cx="469900" cy="411557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3251200" y="2209800"/>
              <a:ext cx="22430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3111500" y="2209800"/>
              <a:ext cx="139700" cy="41155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475503" y="2209800"/>
              <a:ext cx="105897" cy="41155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111500" y="2621357"/>
              <a:ext cx="4699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Freeform 139"/>
          <p:cNvSpPr/>
          <p:nvPr/>
        </p:nvSpPr>
        <p:spPr>
          <a:xfrm>
            <a:off x="4762001" y="2406568"/>
            <a:ext cx="244086" cy="431800"/>
          </a:xfrm>
          <a:custGeom>
            <a:avLst/>
            <a:gdLst>
              <a:gd name="connsiteX0" fmla="*/ 203688 w 244086"/>
              <a:gd name="connsiteY0" fmla="*/ 0 h 431800"/>
              <a:gd name="connsiteX1" fmla="*/ 203688 w 244086"/>
              <a:gd name="connsiteY1" fmla="*/ 0 h 431800"/>
              <a:gd name="connsiteX2" fmla="*/ 38588 w 244086"/>
              <a:gd name="connsiteY2" fmla="*/ 76200 h 431800"/>
              <a:gd name="connsiteX3" fmla="*/ 25888 w 244086"/>
              <a:gd name="connsiteY3" fmla="*/ 114300 h 431800"/>
              <a:gd name="connsiteX4" fmla="*/ 140188 w 244086"/>
              <a:gd name="connsiteY4" fmla="*/ 114300 h 431800"/>
              <a:gd name="connsiteX5" fmla="*/ 152888 w 244086"/>
              <a:gd name="connsiteY5" fmla="*/ 76200 h 431800"/>
              <a:gd name="connsiteX6" fmla="*/ 51288 w 244086"/>
              <a:gd name="connsiteY6" fmla="*/ 76200 h 431800"/>
              <a:gd name="connsiteX7" fmla="*/ 25888 w 244086"/>
              <a:gd name="connsiteY7" fmla="*/ 114300 h 431800"/>
              <a:gd name="connsiteX8" fmla="*/ 38588 w 244086"/>
              <a:gd name="connsiteY8" fmla="*/ 177800 h 431800"/>
              <a:gd name="connsiteX9" fmla="*/ 89388 w 244086"/>
              <a:gd name="connsiteY9" fmla="*/ 190500 h 431800"/>
              <a:gd name="connsiteX10" fmla="*/ 229088 w 244086"/>
              <a:gd name="connsiteY10" fmla="*/ 165100 h 431800"/>
              <a:gd name="connsiteX11" fmla="*/ 241788 w 244086"/>
              <a:gd name="connsiteY11" fmla="*/ 127000 h 431800"/>
              <a:gd name="connsiteX12" fmla="*/ 76688 w 244086"/>
              <a:gd name="connsiteY12" fmla="*/ 127000 h 431800"/>
              <a:gd name="connsiteX13" fmla="*/ 76688 w 244086"/>
              <a:gd name="connsiteY13" fmla="*/ 241300 h 431800"/>
              <a:gd name="connsiteX14" fmla="*/ 152888 w 244086"/>
              <a:gd name="connsiteY14" fmla="*/ 228600 h 431800"/>
              <a:gd name="connsiteX15" fmla="*/ 165588 w 244086"/>
              <a:gd name="connsiteY15" fmla="*/ 190500 h 431800"/>
              <a:gd name="connsiteX16" fmla="*/ 63988 w 244086"/>
              <a:gd name="connsiteY16" fmla="*/ 190500 h 431800"/>
              <a:gd name="connsiteX17" fmla="*/ 25888 w 244086"/>
              <a:gd name="connsiteY17" fmla="*/ 241300 h 431800"/>
              <a:gd name="connsiteX18" fmla="*/ 488 w 244086"/>
              <a:gd name="connsiteY18" fmla="*/ 279400 h 431800"/>
              <a:gd name="connsiteX19" fmla="*/ 13188 w 244086"/>
              <a:gd name="connsiteY19" fmla="*/ 368300 h 431800"/>
              <a:gd name="connsiteX20" fmla="*/ 152888 w 244086"/>
              <a:gd name="connsiteY20" fmla="*/ 342900 h 431800"/>
              <a:gd name="connsiteX21" fmla="*/ 178288 w 244086"/>
              <a:gd name="connsiteY21" fmla="*/ 304800 h 431800"/>
              <a:gd name="connsiteX22" fmla="*/ 140188 w 244086"/>
              <a:gd name="connsiteY22" fmla="*/ 279400 h 431800"/>
              <a:gd name="connsiteX23" fmla="*/ 38588 w 244086"/>
              <a:gd name="connsiteY23" fmla="*/ 292100 h 431800"/>
              <a:gd name="connsiteX24" fmla="*/ 25888 w 244086"/>
              <a:gd name="connsiteY24" fmla="*/ 431800 h 431800"/>
              <a:gd name="connsiteX25" fmla="*/ 178288 w 244086"/>
              <a:gd name="connsiteY25" fmla="*/ 368300 h 431800"/>
              <a:gd name="connsiteX26" fmla="*/ 152888 w 244086"/>
              <a:gd name="connsiteY26" fmla="*/ 317500 h 431800"/>
              <a:gd name="connsiteX27" fmla="*/ 51288 w 244086"/>
              <a:gd name="connsiteY27" fmla="*/ 342900 h 431800"/>
              <a:gd name="connsiteX28" fmla="*/ 38588 w 244086"/>
              <a:gd name="connsiteY28" fmla="*/ 431800 h 431800"/>
              <a:gd name="connsiteX29" fmla="*/ 38588 w 244086"/>
              <a:gd name="connsiteY29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086" h="431800">
                <a:moveTo>
                  <a:pt x="203688" y="0"/>
                </a:moveTo>
                <a:lnTo>
                  <a:pt x="203688" y="0"/>
                </a:lnTo>
                <a:cubicBezTo>
                  <a:pt x="130594" y="21928"/>
                  <a:pt x="79043" y="15517"/>
                  <a:pt x="38588" y="76200"/>
                </a:cubicBezTo>
                <a:cubicBezTo>
                  <a:pt x="31162" y="87339"/>
                  <a:pt x="30121" y="101600"/>
                  <a:pt x="25888" y="114300"/>
                </a:cubicBezTo>
                <a:cubicBezTo>
                  <a:pt x="67624" y="128212"/>
                  <a:pt x="90780" y="142533"/>
                  <a:pt x="140188" y="114300"/>
                </a:cubicBezTo>
                <a:cubicBezTo>
                  <a:pt x="151811" y="107658"/>
                  <a:pt x="148655" y="88900"/>
                  <a:pt x="152888" y="76200"/>
                </a:cubicBezTo>
                <a:cubicBezTo>
                  <a:pt x="113819" y="63177"/>
                  <a:pt x="96458" y="50389"/>
                  <a:pt x="51288" y="76200"/>
                </a:cubicBezTo>
                <a:cubicBezTo>
                  <a:pt x="38036" y="83773"/>
                  <a:pt x="34355" y="101600"/>
                  <a:pt x="25888" y="114300"/>
                </a:cubicBezTo>
                <a:cubicBezTo>
                  <a:pt x="30121" y="135467"/>
                  <a:pt x="24769" y="161217"/>
                  <a:pt x="38588" y="177800"/>
                </a:cubicBezTo>
                <a:cubicBezTo>
                  <a:pt x="49762" y="191209"/>
                  <a:pt x="71972" y="191661"/>
                  <a:pt x="89388" y="190500"/>
                </a:cubicBezTo>
                <a:cubicBezTo>
                  <a:pt x="136613" y="187352"/>
                  <a:pt x="182521" y="173567"/>
                  <a:pt x="229088" y="165100"/>
                </a:cubicBezTo>
                <a:cubicBezTo>
                  <a:pt x="233321" y="152400"/>
                  <a:pt x="250151" y="137453"/>
                  <a:pt x="241788" y="127000"/>
                </a:cubicBezTo>
                <a:cubicBezTo>
                  <a:pt x="200226" y="75048"/>
                  <a:pt x="117179" y="116877"/>
                  <a:pt x="76688" y="127000"/>
                </a:cubicBezTo>
                <a:cubicBezTo>
                  <a:pt x="66869" y="156457"/>
                  <a:pt x="40582" y="215510"/>
                  <a:pt x="76688" y="241300"/>
                </a:cubicBezTo>
                <a:cubicBezTo>
                  <a:pt x="97642" y="256267"/>
                  <a:pt x="127488" y="232833"/>
                  <a:pt x="152888" y="228600"/>
                </a:cubicBezTo>
                <a:cubicBezTo>
                  <a:pt x="157121" y="215900"/>
                  <a:pt x="171575" y="202474"/>
                  <a:pt x="165588" y="190500"/>
                </a:cubicBezTo>
                <a:cubicBezTo>
                  <a:pt x="151387" y="162098"/>
                  <a:pt x="69059" y="189486"/>
                  <a:pt x="63988" y="190500"/>
                </a:cubicBezTo>
                <a:cubicBezTo>
                  <a:pt x="51288" y="207433"/>
                  <a:pt x="38191" y="224076"/>
                  <a:pt x="25888" y="241300"/>
                </a:cubicBezTo>
                <a:cubicBezTo>
                  <a:pt x="17016" y="253720"/>
                  <a:pt x="2007" y="264212"/>
                  <a:pt x="488" y="279400"/>
                </a:cubicBezTo>
                <a:cubicBezTo>
                  <a:pt x="-2491" y="309186"/>
                  <a:pt x="8955" y="338667"/>
                  <a:pt x="13188" y="368300"/>
                </a:cubicBezTo>
                <a:cubicBezTo>
                  <a:pt x="59755" y="359833"/>
                  <a:pt x="108713" y="359891"/>
                  <a:pt x="152888" y="342900"/>
                </a:cubicBezTo>
                <a:cubicBezTo>
                  <a:pt x="167134" y="337421"/>
                  <a:pt x="181281" y="319767"/>
                  <a:pt x="178288" y="304800"/>
                </a:cubicBezTo>
                <a:cubicBezTo>
                  <a:pt x="175295" y="289833"/>
                  <a:pt x="152888" y="287867"/>
                  <a:pt x="140188" y="279400"/>
                </a:cubicBezTo>
                <a:cubicBezTo>
                  <a:pt x="106321" y="283633"/>
                  <a:pt x="70277" y="279424"/>
                  <a:pt x="38588" y="292100"/>
                </a:cubicBezTo>
                <a:cubicBezTo>
                  <a:pt x="-11549" y="312155"/>
                  <a:pt x="24276" y="418904"/>
                  <a:pt x="25888" y="431800"/>
                </a:cubicBezTo>
                <a:cubicBezTo>
                  <a:pt x="42557" y="428769"/>
                  <a:pt x="189145" y="444297"/>
                  <a:pt x="178288" y="368300"/>
                </a:cubicBezTo>
                <a:cubicBezTo>
                  <a:pt x="175611" y="349558"/>
                  <a:pt x="161355" y="334433"/>
                  <a:pt x="152888" y="317500"/>
                </a:cubicBezTo>
                <a:cubicBezTo>
                  <a:pt x="119021" y="325967"/>
                  <a:pt x="81804" y="325947"/>
                  <a:pt x="51288" y="342900"/>
                </a:cubicBezTo>
                <a:cubicBezTo>
                  <a:pt x="33233" y="352930"/>
                  <a:pt x="38588" y="423439"/>
                  <a:pt x="38588" y="431800"/>
                </a:cubicBezTo>
                <a:lnTo>
                  <a:pt x="38588" y="4318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6371559" y="2241468"/>
            <a:ext cx="469900" cy="533400"/>
            <a:chOff x="3111500" y="2209800"/>
            <a:chExt cx="469900" cy="411557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3251200" y="2209800"/>
              <a:ext cx="22430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3111500" y="2209800"/>
              <a:ext cx="139700" cy="41155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475503" y="2209800"/>
              <a:ext cx="105897" cy="41155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111500" y="2621357"/>
              <a:ext cx="4699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Freeform 103"/>
          <p:cNvSpPr/>
          <p:nvPr/>
        </p:nvSpPr>
        <p:spPr>
          <a:xfrm>
            <a:off x="6514105" y="2300922"/>
            <a:ext cx="244086" cy="431800"/>
          </a:xfrm>
          <a:custGeom>
            <a:avLst/>
            <a:gdLst>
              <a:gd name="connsiteX0" fmla="*/ 203688 w 244086"/>
              <a:gd name="connsiteY0" fmla="*/ 0 h 431800"/>
              <a:gd name="connsiteX1" fmla="*/ 203688 w 244086"/>
              <a:gd name="connsiteY1" fmla="*/ 0 h 431800"/>
              <a:gd name="connsiteX2" fmla="*/ 38588 w 244086"/>
              <a:gd name="connsiteY2" fmla="*/ 76200 h 431800"/>
              <a:gd name="connsiteX3" fmla="*/ 25888 w 244086"/>
              <a:gd name="connsiteY3" fmla="*/ 114300 h 431800"/>
              <a:gd name="connsiteX4" fmla="*/ 140188 w 244086"/>
              <a:gd name="connsiteY4" fmla="*/ 114300 h 431800"/>
              <a:gd name="connsiteX5" fmla="*/ 152888 w 244086"/>
              <a:gd name="connsiteY5" fmla="*/ 76200 h 431800"/>
              <a:gd name="connsiteX6" fmla="*/ 51288 w 244086"/>
              <a:gd name="connsiteY6" fmla="*/ 76200 h 431800"/>
              <a:gd name="connsiteX7" fmla="*/ 25888 w 244086"/>
              <a:gd name="connsiteY7" fmla="*/ 114300 h 431800"/>
              <a:gd name="connsiteX8" fmla="*/ 38588 w 244086"/>
              <a:gd name="connsiteY8" fmla="*/ 177800 h 431800"/>
              <a:gd name="connsiteX9" fmla="*/ 89388 w 244086"/>
              <a:gd name="connsiteY9" fmla="*/ 190500 h 431800"/>
              <a:gd name="connsiteX10" fmla="*/ 229088 w 244086"/>
              <a:gd name="connsiteY10" fmla="*/ 165100 h 431800"/>
              <a:gd name="connsiteX11" fmla="*/ 241788 w 244086"/>
              <a:gd name="connsiteY11" fmla="*/ 127000 h 431800"/>
              <a:gd name="connsiteX12" fmla="*/ 76688 w 244086"/>
              <a:gd name="connsiteY12" fmla="*/ 127000 h 431800"/>
              <a:gd name="connsiteX13" fmla="*/ 76688 w 244086"/>
              <a:gd name="connsiteY13" fmla="*/ 241300 h 431800"/>
              <a:gd name="connsiteX14" fmla="*/ 152888 w 244086"/>
              <a:gd name="connsiteY14" fmla="*/ 228600 h 431800"/>
              <a:gd name="connsiteX15" fmla="*/ 165588 w 244086"/>
              <a:gd name="connsiteY15" fmla="*/ 190500 h 431800"/>
              <a:gd name="connsiteX16" fmla="*/ 63988 w 244086"/>
              <a:gd name="connsiteY16" fmla="*/ 190500 h 431800"/>
              <a:gd name="connsiteX17" fmla="*/ 25888 w 244086"/>
              <a:gd name="connsiteY17" fmla="*/ 241300 h 431800"/>
              <a:gd name="connsiteX18" fmla="*/ 488 w 244086"/>
              <a:gd name="connsiteY18" fmla="*/ 279400 h 431800"/>
              <a:gd name="connsiteX19" fmla="*/ 13188 w 244086"/>
              <a:gd name="connsiteY19" fmla="*/ 368300 h 431800"/>
              <a:gd name="connsiteX20" fmla="*/ 152888 w 244086"/>
              <a:gd name="connsiteY20" fmla="*/ 342900 h 431800"/>
              <a:gd name="connsiteX21" fmla="*/ 178288 w 244086"/>
              <a:gd name="connsiteY21" fmla="*/ 304800 h 431800"/>
              <a:gd name="connsiteX22" fmla="*/ 140188 w 244086"/>
              <a:gd name="connsiteY22" fmla="*/ 279400 h 431800"/>
              <a:gd name="connsiteX23" fmla="*/ 38588 w 244086"/>
              <a:gd name="connsiteY23" fmla="*/ 292100 h 431800"/>
              <a:gd name="connsiteX24" fmla="*/ 25888 w 244086"/>
              <a:gd name="connsiteY24" fmla="*/ 431800 h 431800"/>
              <a:gd name="connsiteX25" fmla="*/ 178288 w 244086"/>
              <a:gd name="connsiteY25" fmla="*/ 368300 h 431800"/>
              <a:gd name="connsiteX26" fmla="*/ 152888 w 244086"/>
              <a:gd name="connsiteY26" fmla="*/ 317500 h 431800"/>
              <a:gd name="connsiteX27" fmla="*/ 51288 w 244086"/>
              <a:gd name="connsiteY27" fmla="*/ 342900 h 431800"/>
              <a:gd name="connsiteX28" fmla="*/ 38588 w 244086"/>
              <a:gd name="connsiteY28" fmla="*/ 431800 h 431800"/>
              <a:gd name="connsiteX29" fmla="*/ 38588 w 244086"/>
              <a:gd name="connsiteY29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086" h="431800">
                <a:moveTo>
                  <a:pt x="203688" y="0"/>
                </a:moveTo>
                <a:lnTo>
                  <a:pt x="203688" y="0"/>
                </a:lnTo>
                <a:cubicBezTo>
                  <a:pt x="130594" y="21928"/>
                  <a:pt x="79043" y="15517"/>
                  <a:pt x="38588" y="76200"/>
                </a:cubicBezTo>
                <a:cubicBezTo>
                  <a:pt x="31162" y="87339"/>
                  <a:pt x="30121" y="101600"/>
                  <a:pt x="25888" y="114300"/>
                </a:cubicBezTo>
                <a:cubicBezTo>
                  <a:pt x="67624" y="128212"/>
                  <a:pt x="90780" y="142533"/>
                  <a:pt x="140188" y="114300"/>
                </a:cubicBezTo>
                <a:cubicBezTo>
                  <a:pt x="151811" y="107658"/>
                  <a:pt x="148655" y="88900"/>
                  <a:pt x="152888" y="76200"/>
                </a:cubicBezTo>
                <a:cubicBezTo>
                  <a:pt x="113819" y="63177"/>
                  <a:pt x="96458" y="50389"/>
                  <a:pt x="51288" y="76200"/>
                </a:cubicBezTo>
                <a:cubicBezTo>
                  <a:pt x="38036" y="83773"/>
                  <a:pt x="34355" y="101600"/>
                  <a:pt x="25888" y="114300"/>
                </a:cubicBezTo>
                <a:cubicBezTo>
                  <a:pt x="30121" y="135467"/>
                  <a:pt x="24769" y="161217"/>
                  <a:pt x="38588" y="177800"/>
                </a:cubicBezTo>
                <a:cubicBezTo>
                  <a:pt x="49762" y="191209"/>
                  <a:pt x="71972" y="191661"/>
                  <a:pt x="89388" y="190500"/>
                </a:cubicBezTo>
                <a:cubicBezTo>
                  <a:pt x="136613" y="187352"/>
                  <a:pt x="182521" y="173567"/>
                  <a:pt x="229088" y="165100"/>
                </a:cubicBezTo>
                <a:cubicBezTo>
                  <a:pt x="233321" y="152400"/>
                  <a:pt x="250151" y="137453"/>
                  <a:pt x="241788" y="127000"/>
                </a:cubicBezTo>
                <a:cubicBezTo>
                  <a:pt x="200226" y="75048"/>
                  <a:pt x="117179" y="116877"/>
                  <a:pt x="76688" y="127000"/>
                </a:cubicBezTo>
                <a:cubicBezTo>
                  <a:pt x="66869" y="156457"/>
                  <a:pt x="40582" y="215510"/>
                  <a:pt x="76688" y="241300"/>
                </a:cubicBezTo>
                <a:cubicBezTo>
                  <a:pt x="97642" y="256267"/>
                  <a:pt x="127488" y="232833"/>
                  <a:pt x="152888" y="228600"/>
                </a:cubicBezTo>
                <a:cubicBezTo>
                  <a:pt x="157121" y="215900"/>
                  <a:pt x="171575" y="202474"/>
                  <a:pt x="165588" y="190500"/>
                </a:cubicBezTo>
                <a:cubicBezTo>
                  <a:pt x="151387" y="162098"/>
                  <a:pt x="69059" y="189486"/>
                  <a:pt x="63988" y="190500"/>
                </a:cubicBezTo>
                <a:cubicBezTo>
                  <a:pt x="51288" y="207433"/>
                  <a:pt x="38191" y="224076"/>
                  <a:pt x="25888" y="241300"/>
                </a:cubicBezTo>
                <a:cubicBezTo>
                  <a:pt x="17016" y="253720"/>
                  <a:pt x="2007" y="264212"/>
                  <a:pt x="488" y="279400"/>
                </a:cubicBezTo>
                <a:cubicBezTo>
                  <a:pt x="-2491" y="309186"/>
                  <a:pt x="8955" y="338667"/>
                  <a:pt x="13188" y="368300"/>
                </a:cubicBezTo>
                <a:cubicBezTo>
                  <a:pt x="59755" y="359833"/>
                  <a:pt x="108713" y="359891"/>
                  <a:pt x="152888" y="342900"/>
                </a:cubicBezTo>
                <a:cubicBezTo>
                  <a:pt x="167134" y="337421"/>
                  <a:pt x="181281" y="319767"/>
                  <a:pt x="178288" y="304800"/>
                </a:cubicBezTo>
                <a:cubicBezTo>
                  <a:pt x="175295" y="289833"/>
                  <a:pt x="152888" y="287867"/>
                  <a:pt x="140188" y="279400"/>
                </a:cubicBezTo>
                <a:cubicBezTo>
                  <a:pt x="106321" y="283633"/>
                  <a:pt x="70277" y="279424"/>
                  <a:pt x="38588" y="292100"/>
                </a:cubicBezTo>
                <a:cubicBezTo>
                  <a:pt x="-11549" y="312155"/>
                  <a:pt x="24276" y="418904"/>
                  <a:pt x="25888" y="431800"/>
                </a:cubicBezTo>
                <a:cubicBezTo>
                  <a:pt x="42557" y="428769"/>
                  <a:pt x="189145" y="444297"/>
                  <a:pt x="178288" y="368300"/>
                </a:cubicBezTo>
                <a:cubicBezTo>
                  <a:pt x="175611" y="349558"/>
                  <a:pt x="161355" y="334433"/>
                  <a:pt x="152888" y="317500"/>
                </a:cubicBezTo>
                <a:cubicBezTo>
                  <a:pt x="119021" y="325967"/>
                  <a:pt x="81804" y="325947"/>
                  <a:pt x="51288" y="342900"/>
                </a:cubicBezTo>
                <a:cubicBezTo>
                  <a:pt x="33233" y="352930"/>
                  <a:pt x="38588" y="423439"/>
                  <a:pt x="38588" y="431800"/>
                </a:cubicBezTo>
                <a:lnTo>
                  <a:pt x="38588" y="4318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7917" y="1727535"/>
            <a:ext cx="391340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 Because </a:t>
            </a:r>
            <a:r>
              <a:rPr lang="en-US" sz="2000" dirty="0">
                <a:latin typeface="Calibri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enveloped virus  </a:t>
            </a:r>
            <a:r>
              <a:rPr lang="en-US" sz="2000" dirty="0" smtClean="0">
                <a:latin typeface="Calibri" charset="0"/>
              </a:rPr>
              <a:t>also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has </a:t>
            </a:r>
            <a:r>
              <a:rPr lang="en-US" sz="2000" dirty="0" smtClean="0">
                <a:latin typeface="Calibri" charset="0"/>
              </a:rPr>
              <a:t>a membrane it </a:t>
            </a:r>
            <a:r>
              <a:rPr lang="en-US" sz="2000" dirty="0">
                <a:latin typeface="Calibri" charset="0"/>
              </a:rPr>
              <a:t>might fuse </a:t>
            </a:r>
            <a:endParaRPr lang="en-US" sz="2000" dirty="0" smtClean="0">
              <a:latin typeface="Calibri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 with the </a:t>
            </a:r>
            <a:r>
              <a:rPr lang="en-US" sz="2000" dirty="0">
                <a:latin typeface="Calibri" charset="0"/>
              </a:rPr>
              <a:t>host </a:t>
            </a:r>
            <a:r>
              <a:rPr lang="en-US" sz="2000" dirty="0" smtClean="0">
                <a:latin typeface="Calibri" charset="0"/>
              </a:rPr>
              <a:t>cell membrane: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 e.g., </a:t>
            </a:r>
            <a:r>
              <a:rPr lang="en-US" sz="2000" b="1" dirty="0" smtClean="0">
                <a:latin typeface="Calibri" charset="0"/>
              </a:rPr>
              <a:t>HIV</a:t>
            </a:r>
            <a:endParaRPr lang="en-US" sz="2000" b="1" dirty="0">
              <a:latin typeface="Calibri" charset="0"/>
            </a:endParaRPr>
          </a:p>
          <a:p>
            <a:pPr>
              <a:spcBef>
                <a:spcPct val="20000"/>
              </a:spcBef>
            </a:pPr>
            <a:endParaRPr lang="en-US" sz="2000" dirty="0" smtClean="0">
              <a:latin typeface="Calibri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enveloped virus </a:t>
            </a:r>
            <a:r>
              <a:rPr lang="en-US" sz="2000" dirty="0">
                <a:latin typeface="Calibri" charset="0"/>
              </a:rPr>
              <a:t>might be </a:t>
            </a:r>
            <a:r>
              <a:rPr lang="en-US" sz="2000" dirty="0" smtClean="0">
                <a:latin typeface="Calibri" charset="0"/>
              </a:rPr>
              <a:t>taken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up </a:t>
            </a:r>
            <a:r>
              <a:rPr lang="en-US" sz="2000" dirty="0">
                <a:latin typeface="Calibri" charset="0"/>
              </a:rPr>
              <a:t>by endocytosis and then fuse </a:t>
            </a:r>
            <a:endParaRPr lang="en-US" sz="2000" dirty="0" smtClean="0">
              <a:latin typeface="Calibri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with </a:t>
            </a:r>
            <a:r>
              <a:rPr lang="en-US" sz="2000" dirty="0">
                <a:latin typeface="Calibri" charset="0"/>
              </a:rPr>
              <a:t>the endosome </a:t>
            </a:r>
            <a:r>
              <a:rPr lang="en-US" sz="2000" dirty="0" smtClean="0">
                <a:latin typeface="Calibri" charset="0"/>
              </a:rPr>
              <a:t>membrane: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Calibri" charset="0"/>
              </a:rPr>
              <a:t> e.g., </a:t>
            </a:r>
            <a:r>
              <a:rPr lang="en-US" sz="2000" b="1" dirty="0" smtClean="0">
                <a:latin typeface="Calibri" charset="0"/>
              </a:rPr>
              <a:t>H1N1</a:t>
            </a:r>
            <a:endParaRPr lang="en-US" sz="2000" b="1" dirty="0">
              <a:latin typeface="Calibri" charset="0"/>
            </a:endParaRPr>
          </a:p>
          <a:p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216072" y="918548"/>
            <a:ext cx="183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 membrane</a:t>
            </a:r>
            <a:endParaRPr lang="en-US" b="1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7709476" y="1287880"/>
            <a:ext cx="177800" cy="312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14500" y="2838368"/>
            <a:ext cx="2484563" cy="2493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788339" y="4840445"/>
            <a:ext cx="1526361" cy="774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5"/>
          <p:cNvSpPr txBox="1">
            <a:spLocks noChangeArrowheads="1"/>
          </p:cNvSpPr>
          <p:nvPr/>
        </p:nvSpPr>
        <p:spPr bwMode="auto">
          <a:xfrm>
            <a:off x="107917" y="5659566"/>
            <a:ext cx="30613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Once the genome is in the cell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t 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can begin to 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replicate.</a:t>
            </a:r>
            <a:endParaRPr lang="en-US" sz="18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" name="Chord 104"/>
          <p:cNvSpPr/>
          <p:nvPr/>
        </p:nvSpPr>
        <p:spPr>
          <a:xfrm>
            <a:off x="7493000" y="2553514"/>
            <a:ext cx="2438400" cy="2499281"/>
          </a:xfrm>
          <a:prstGeom prst="chord">
            <a:avLst/>
          </a:prstGeom>
          <a:solidFill>
            <a:srgbClr val="711DFB"/>
          </a:solidFill>
          <a:ln w="28575" cmpd="sng">
            <a:solidFill>
              <a:schemeClr val="tx1"/>
            </a:solidFill>
            <a:prstDash val="dash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2028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797800" y="3612634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Nucleus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831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61 -0.01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61 -0.01111 " pathEditMode="relative" ptsTypes="AA">
                                      <p:cBhvr>
                                        <p:cTn id="1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61 -0.01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54 0.04098 " pathEditMode="relative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54 0.04098 " pathEditMode="relative" ptsTypes="AA">
                                      <p:cBhvr>
                                        <p:cTn id="3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84 -0.04444 " pathEditMode="relative" ptsTypes="AA">
                                      <p:cBhvr>
                                        <p:cTn id="4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0746 -0.055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280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0642 -0.05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0.04445 L 0.1316 -0.0469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05115 L 0.14219 -0.0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1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-0.05556 L 0.1434 -0.057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6 -0.04699 L 0.24427 -0.0490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-0.0537 L 0.25486 -0.05579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23 -0.0581 L 0.2559 -0.0601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1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04 -0.05116 L 0.34323 -0.017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66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08 -0.05556 L 0.34427 -0.021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0" presetClass="path" presetSubtype="0" accel="50000" decel="5000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4427 -0.02199 L 0.3724 0.0078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1" grpId="0" animBg="1"/>
      <p:bldP spid="11" grpId="1" animBg="1"/>
      <p:bldP spid="11" grpId="2" animBg="1"/>
      <p:bldP spid="11" grpId="3" animBg="1"/>
      <p:bldP spid="9" grpId="0" animBg="1"/>
      <p:bldP spid="9" grpId="1" animBg="1"/>
      <p:bldP spid="9" grpId="2" animBg="1"/>
      <p:bldP spid="9" grpId="3" animBg="1"/>
      <p:bldP spid="9" grpId="4" animBg="1"/>
      <p:bldP spid="36" grpId="0" animBg="1"/>
      <p:bldP spid="36" grpId="1" animBg="1"/>
      <p:bldP spid="140" grpId="0" animBg="1"/>
      <p:bldP spid="140" grpId="1" animBg="1"/>
      <p:bldP spid="104" grpId="0" animBg="1"/>
      <p:bldP spid="10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u="sng" dirty="0" smtClean="0"/>
              <a:t>TWO</a:t>
            </a:r>
            <a:r>
              <a:rPr lang="en-US" dirty="0" smtClean="0"/>
              <a:t>: Viral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2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6673"/>
          </a:xfrm>
        </p:spPr>
        <p:txBody>
          <a:bodyPr/>
          <a:lstStyle/>
          <a:p>
            <a:pPr lvl="0"/>
            <a:r>
              <a:rPr lang="en-US" dirty="0" smtClean="0">
                <a:ea typeface="ＭＳ Ｐゴシック" charset="-128"/>
              </a:rPr>
              <a:t>The viral genome determines the structures of the host cell used during </a:t>
            </a:r>
            <a:r>
              <a:rPr lang="en-US" cap="all" dirty="0" smtClean="0">
                <a:solidFill>
                  <a:srgbClr val="008000"/>
                </a:solidFill>
                <a:ea typeface="ＭＳ Ｐゴシック" charset="-128"/>
              </a:rPr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639"/>
            <a:ext cx="8229600" cy="3549524"/>
          </a:xfrm>
        </p:spPr>
        <p:txBody>
          <a:bodyPr/>
          <a:lstStyle/>
          <a:p>
            <a:pPr lvl="0">
              <a:defRPr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RNA viruses (their genome is RNA molecule)</a:t>
            </a:r>
          </a:p>
          <a:p>
            <a:pPr lvl="0">
              <a:defRPr/>
            </a:pPr>
            <a:endParaRPr lang="en-US" b="1" dirty="0">
              <a:ea typeface="ＭＳ Ｐゴシック" charset="-128"/>
              <a:cs typeface="ＭＳ Ｐゴシック" charset="-128"/>
            </a:endParaRPr>
          </a:p>
          <a:p>
            <a:pPr lvl="0">
              <a:defRPr/>
            </a:pPr>
            <a:endParaRPr lang="en-US" b="1" dirty="0">
              <a:ea typeface="ＭＳ Ｐゴシック" charset="-128"/>
              <a:cs typeface="ＭＳ Ｐゴシック" charset="-128"/>
            </a:endParaRPr>
          </a:p>
          <a:p>
            <a:pPr lvl="0">
              <a:defRPr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DNA viruses (their genome is DNA molecule)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1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12586</TotalTime>
  <Words>785</Words>
  <Application>Microsoft Macintosh PowerPoint</Application>
  <PresentationFormat>On-screen Show (4:3)</PresentationFormat>
  <Paragraphs>186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Theme</vt:lpstr>
      <vt:lpstr>PowerPoint Presentation</vt:lpstr>
      <vt:lpstr>Lesson Objectives:</vt:lpstr>
      <vt:lpstr>Do Now</vt:lpstr>
      <vt:lpstr>Discussion</vt:lpstr>
      <vt:lpstr>Step ONE: Viral Entry</vt:lpstr>
      <vt:lpstr> How NAKED viruses enter host cells </vt:lpstr>
      <vt:lpstr> How ENVELOPED viruses enter host cells </vt:lpstr>
      <vt:lpstr>Step TWO: Viral Replication</vt:lpstr>
      <vt:lpstr>The viral genome determines the structures of the host cell used during replication</vt:lpstr>
      <vt:lpstr>PowerPoint Presentation</vt:lpstr>
      <vt:lpstr>Where in the eukaryotic cell do these processes take place?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THREE: Viral Exit</vt:lpstr>
      <vt:lpstr>PowerPoint Presentation</vt:lpstr>
      <vt:lpstr>PowerPoint Presentation</vt:lpstr>
      <vt:lpstr>Wrap Up Compare and contrast</vt:lpstr>
      <vt:lpstr>Wrap Up Compare and contrast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Infectious Diseases Module !</dc:title>
  <dc:creator>berri jacque</dc:creator>
  <cp:lastModifiedBy>Desislava</cp:lastModifiedBy>
  <cp:revision>89</cp:revision>
  <dcterms:created xsi:type="dcterms:W3CDTF">2014-02-28T16:37:15Z</dcterms:created>
  <dcterms:modified xsi:type="dcterms:W3CDTF">2014-11-12T22:24:13Z</dcterms:modified>
</cp:coreProperties>
</file>